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1"/>
  </p:notesMasterIdLst>
  <p:sldIdLst>
    <p:sldId id="360" r:id="rId3"/>
    <p:sldId id="263" r:id="rId4"/>
    <p:sldId id="414" r:id="rId5"/>
    <p:sldId id="264" r:id="rId6"/>
    <p:sldId id="381" r:id="rId7"/>
    <p:sldId id="265" r:id="rId8"/>
    <p:sldId id="266" r:id="rId9"/>
    <p:sldId id="382" r:id="rId10"/>
    <p:sldId id="364" r:id="rId11"/>
    <p:sldId id="366" r:id="rId12"/>
    <p:sldId id="367" r:id="rId13"/>
    <p:sldId id="383" r:id="rId14"/>
    <p:sldId id="384" r:id="rId15"/>
    <p:sldId id="385" r:id="rId16"/>
    <p:sldId id="386" r:id="rId17"/>
    <p:sldId id="369" r:id="rId18"/>
    <p:sldId id="370" r:id="rId19"/>
    <p:sldId id="379" r:id="rId20"/>
    <p:sldId id="392" r:id="rId21"/>
    <p:sldId id="380" r:id="rId22"/>
    <p:sldId id="393" r:id="rId23"/>
    <p:sldId id="394" r:id="rId24"/>
    <p:sldId id="302" r:id="rId25"/>
    <p:sldId id="303" r:id="rId26"/>
    <p:sldId id="304" r:id="rId27"/>
    <p:sldId id="305" r:id="rId28"/>
    <p:sldId id="387" r:id="rId29"/>
    <p:sldId id="388" r:id="rId30"/>
    <p:sldId id="389" r:id="rId31"/>
    <p:sldId id="390" r:id="rId32"/>
    <p:sldId id="391" r:id="rId33"/>
    <p:sldId id="277" r:id="rId34"/>
    <p:sldId id="278" r:id="rId35"/>
    <p:sldId id="308" r:id="rId36"/>
    <p:sldId id="293" r:id="rId37"/>
    <p:sldId id="267" r:id="rId38"/>
    <p:sldId id="363" r:id="rId39"/>
    <p:sldId id="268" r:id="rId40"/>
    <p:sldId id="269" r:id="rId41"/>
    <p:sldId id="270" r:id="rId42"/>
    <p:sldId id="271" r:id="rId43"/>
    <p:sldId id="272" r:id="rId44"/>
    <p:sldId id="273" r:id="rId45"/>
    <p:sldId id="373" r:id="rId46"/>
    <p:sldId id="396" r:id="rId47"/>
    <p:sldId id="397" r:id="rId48"/>
    <p:sldId id="398" r:id="rId49"/>
    <p:sldId id="399" r:id="rId50"/>
    <p:sldId id="412" r:id="rId51"/>
    <p:sldId id="413" r:id="rId52"/>
    <p:sldId id="415" r:id="rId53"/>
    <p:sldId id="416" r:id="rId54"/>
    <p:sldId id="418" r:id="rId55"/>
    <p:sldId id="419" r:id="rId56"/>
    <p:sldId id="422" r:id="rId57"/>
    <p:sldId id="401" r:id="rId58"/>
    <p:sldId id="404" r:id="rId59"/>
    <p:sldId id="395" r:id="rId6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71D03-A998-4707-B7D9-12C99CB43CDA}" type="datetimeFigureOut">
              <a:rPr lang="zh-TW" altLang="en-US" smtClean="0"/>
              <a:t>2023/3/19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F3A4A-4A3D-4E5A-9D30-E753B7324274}" type="slidenum">
              <a:rPr lang="zh-TW" altLang="en-US" smtClean="0"/>
              <a:t>‹#›</a:t>
            </a:fld>
            <a:endParaRPr lang="zh-TW" altLang="en-US"/>
          </a:p>
        </p:txBody>
      </p:sp>
    </p:spTree>
    <p:extLst>
      <p:ext uri="{BB962C8B-B14F-4D97-AF65-F5344CB8AC3E}">
        <p14:creationId xmlns:p14="http://schemas.microsoft.com/office/powerpoint/2010/main" val="682480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9BDD6F-93C5-4542-96FE-D8BE451535D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5C4D905-5330-4738-9559-F8A187E3D5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5ED5E4E-4243-4DB7-9248-B83FBF30F263}"/>
              </a:ext>
            </a:extLst>
          </p:cNvPr>
          <p:cNvSpPr>
            <a:spLocks noGrp="1"/>
          </p:cNvSpPr>
          <p:nvPr>
            <p:ph type="dt" sz="half" idx="10"/>
          </p:nvPr>
        </p:nvSpPr>
        <p:spPr/>
        <p:txBody>
          <a:bodyPr/>
          <a:lstStyle/>
          <a:p>
            <a:fld id="{EBE8E4E8-E3C8-402A-B5CB-330AD7C1A493}" type="datetimeFigureOut">
              <a:rPr lang="zh-TW" altLang="en-US" smtClean="0"/>
              <a:t>2023/3/19</a:t>
            </a:fld>
            <a:endParaRPr lang="zh-TW" altLang="en-US"/>
          </a:p>
        </p:txBody>
      </p:sp>
      <p:sp>
        <p:nvSpPr>
          <p:cNvPr id="5" name="頁尾版面配置區 4">
            <a:extLst>
              <a:ext uri="{FF2B5EF4-FFF2-40B4-BE49-F238E27FC236}">
                <a16:creationId xmlns:a16="http://schemas.microsoft.com/office/drawing/2014/main" id="{AF82568B-D698-4E30-AB47-84531BDF76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7A7169-A942-4C09-AC2E-8F950BB028B4}"/>
              </a:ext>
            </a:extLst>
          </p:cNvPr>
          <p:cNvSpPr>
            <a:spLocks noGrp="1"/>
          </p:cNvSpPr>
          <p:nvPr>
            <p:ph type="sldNum" sz="quarter" idx="12"/>
          </p:nvPr>
        </p:nvSpPr>
        <p:spPr/>
        <p:txBody>
          <a:body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137504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13A131-376B-4D68-ACAF-9ED37A7DA0B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4F92382-E887-4338-B7BD-1031A8EFBCE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EE3FB73-DC71-4617-9E50-35236F95CBBA}"/>
              </a:ext>
            </a:extLst>
          </p:cNvPr>
          <p:cNvSpPr>
            <a:spLocks noGrp="1"/>
          </p:cNvSpPr>
          <p:nvPr>
            <p:ph type="dt" sz="half" idx="10"/>
          </p:nvPr>
        </p:nvSpPr>
        <p:spPr/>
        <p:txBody>
          <a:bodyPr/>
          <a:lstStyle/>
          <a:p>
            <a:fld id="{EBE8E4E8-E3C8-402A-B5CB-330AD7C1A493}" type="datetimeFigureOut">
              <a:rPr lang="zh-TW" altLang="en-US" smtClean="0"/>
              <a:t>2023/3/19</a:t>
            </a:fld>
            <a:endParaRPr lang="zh-TW" altLang="en-US"/>
          </a:p>
        </p:txBody>
      </p:sp>
      <p:sp>
        <p:nvSpPr>
          <p:cNvPr id="5" name="頁尾版面配置區 4">
            <a:extLst>
              <a:ext uri="{FF2B5EF4-FFF2-40B4-BE49-F238E27FC236}">
                <a16:creationId xmlns:a16="http://schemas.microsoft.com/office/drawing/2014/main" id="{B33F98C7-F482-404F-8197-11AFA1D5785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262B0C3-49DA-4556-AD7A-A3B9432707B1}"/>
              </a:ext>
            </a:extLst>
          </p:cNvPr>
          <p:cNvSpPr>
            <a:spLocks noGrp="1"/>
          </p:cNvSpPr>
          <p:nvPr>
            <p:ph type="sldNum" sz="quarter" idx="12"/>
          </p:nvPr>
        </p:nvSpPr>
        <p:spPr/>
        <p:txBody>
          <a:body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3512469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94A4620-B311-471C-B9F2-95D584B32C3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862FB5F-368E-4B7E-AD78-8339454DE44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797261D-CF1B-4163-823C-28CA7023A107}"/>
              </a:ext>
            </a:extLst>
          </p:cNvPr>
          <p:cNvSpPr>
            <a:spLocks noGrp="1"/>
          </p:cNvSpPr>
          <p:nvPr>
            <p:ph type="dt" sz="half" idx="10"/>
          </p:nvPr>
        </p:nvSpPr>
        <p:spPr/>
        <p:txBody>
          <a:bodyPr/>
          <a:lstStyle/>
          <a:p>
            <a:fld id="{EBE8E4E8-E3C8-402A-B5CB-330AD7C1A493}" type="datetimeFigureOut">
              <a:rPr lang="zh-TW" altLang="en-US" smtClean="0"/>
              <a:t>2023/3/19</a:t>
            </a:fld>
            <a:endParaRPr lang="zh-TW" altLang="en-US"/>
          </a:p>
        </p:txBody>
      </p:sp>
      <p:sp>
        <p:nvSpPr>
          <p:cNvPr id="5" name="頁尾版面配置區 4">
            <a:extLst>
              <a:ext uri="{FF2B5EF4-FFF2-40B4-BE49-F238E27FC236}">
                <a16:creationId xmlns:a16="http://schemas.microsoft.com/office/drawing/2014/main" id="{2585B924-4A6F-4B65-B0DE-F7645A5B00A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D091832-8D9F-444B-844C-FD3A1A2DE747}"/>
              </a:ext>
            </a:extLst>
          </p:cNvPr>
          <p:cNvSpPr>
            <a:spLocks noGrp="1"/>
          </p:cNvSpPr>
          <p:nvPr>
            <p:ph type="sldNum" sz="quarter" idx="12"/>
          </p:nvPr>
        </p:nvSpPr>
        <p:spPr/>
        <p:txBody>
          <a:body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4106673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453940" y="2996952"/>
            <a:ext cx="11247040" cy="548680"/>
          </a:xfrm>
        </p:spPr>
        <p:txBody>
          <a:bodyPr/>
          <a:lstStyle>
            <a:lvl1pPr>
              <a:defRPr>
                <a:solidFill>
                  <a:schemeClr val="tx1">
                    <a:lumMod val="50000"/>
                  </a:schemeClr>
                </a:solidFill>
              </a:defRPr>
            </a:lvl1pPr>
          </a:lstStyle>
          <a:p>
            <a:r>
              <a:rPr lang="zh-TW" altLang="en-US" dirty="0"/>
              <a:t>封面</a:t>
            </a:r>
          </a:p>
        </p:txBody>
      </p:sp>
      <p:sp>
        <p:nvSpPr>
          <p:cNvPr id="5" name="副標題 2"/>
          <p:cNvSpPr>
            <a:spLocks noGrp="1"/>
          </p:cNvSpPr>
          <p:nvPr>
            <p:ph type="subTitle" idx="1"/>
          </p:nvPr>
        </p:nvSpPr>
        <p:spPr>
          <a:xfrm>
            <a:off x="1828800" y="3861048"/>
            <a:ext cx="8534400" cy="1752600"/>
          </a:xfrm>
        </p:spPr>
        <p:txBody>
          <a:bodyPr>
            <a:normAutofit/>
          </a:bodyPr>
          <a:lstStyle>
            <a:lvl1pPr marL="0" indent="0" algn="ctr">
              <a:buNone/>
              <a:defRPr sz="2000">
                <a:solidFill>
                  <a:schemeClr val="tx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Tree>
    <p:extLst>
      <p:ext uri="{BB962C8B-B14F-4D97-AF65-F5344CB8AC3E}">
        <p14:creationId xmlns:p14="http://schemas.microsoft.com/office/powerpoint/2010/main" val="36201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endParaRPr lang="zh-TW" altLang="en-US" dirty="0"/>
          </a:p>
        </p:txBody>
      </p:sp>
      <p:sp>
        <p:nvSpPr>
          <p:cNvPr id="3" name="副標題 2"/>
          <p:cNvSpPr>
            <a:spLocks noGrp="1"/>
          </p:cNvSpPr>
          <p:nvPr>
            <p:ph type="subTitle" idx="1"/>
          </p:nvPr>
        </p:nvSpPr>
        <p:spPr>
          <a:xfrm>
            <a:off x="1828800" y="3861048"/>
            <a:ext cx="8534400" cy="1752600"/>
          </a:xfrm>
        </p:spPr>
        <p:txBody>
          <a:bodyPr>
            <a:normAutofit/>
          </a:bodyPr>
          <a:lstStyle>
            <a:lvl1pPr marL="0" indent="0" algn="ctr">
              <a:buNone/>
              <a:defRPr sz="2000">
                <a:solidFill>
                  <a:schemeClr val="bg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6"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chemeClr val="bg1"/>
                </a:solidFill>
              </a:defRPr>
            </a:lvl1pPr>
          </a:lstStyle>
          <a:p>
            <a:fld id="{8F4EACC7-37E3-43A5-A5FB-BEB9CE95D266}" type="slidenum">
              <a:rPr lang="zh-TW" altLang="en-US" smtClean="0"/>
              <a:pPr/>
              <a:t>‹#›</a:t>
            </a:fld>
            <a:endParaRPr lang="zh-TW" altLang="en-US"/>
          </a:p>
        </p:txBody>
      </p:sp>
    </p:spTree>
    <p:extLst>
      <p:ext uri="{BB962C8B-B14F-4D97-AF65-F5344CB8AC3E}">
        <p14:creationId xmlns:p14="http://schemas.microsoft.com/office/powerpoint/2010/main" val="1814805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lvl1pPr>
              <a:lnSpc>
                <a:spcPct val="100000"/>
              </a:lnSpc>
              <a:spcBef>
                <a:spcPts val="600"/>
              </a:spcBef>
              <a:spcAft>
                <a:spcPts val="600"/>
              </a:spcAft>
              <a:defRPr b="1"/>
            </a:lvl1pPr>
            <a:lvl2pPr>
              <a:lnSpc>
                <a:spcPct val="100000"/>
              </a:lnSpc>
              <a:spcBef>
                <a:spcPts val="600"/>
              </a:spcBef>
              <a:spcAft>
                <a:spcPts val="600"/>
              </a:spcAft>
              <a:defRPr/>
            </a:lvl2pPr>
            <a:lvl3pPr marL="1076325" indent="-266700">
              <a:lnSpc>
                <a:spcPct val="100000"/>
              </a:lnSpc>
              <a:spcBef>
                <a:spcPts val="600"/>
              </a:spcBef>
              <a:spcAft>
                <a:spcPts val="600"/>
              </a:spcAft>
              <a:defRPr/>
            </a:lvl3pPr>
            <a:lvl4pPr marL="1343025" indent="-180975">
              <a:lnSpc>
                <a:spcPct val="100000"/>
              </a:lnSpc>
              <a:spcBef>
                <a:spcPts val="600"/>
              </a:spcBef>
              <a:spcAft>
                <a:spcPts val="600"/>
              </a:spcAft>
              <a:defRPr/>
            </a:lvl4pPr>
            <a:lvl5pPr marL="1619250" indent="-276225">
              <a:lnSpc>
                <a:spcPct val="100000"/>
              </a:lnSpc>
              <a:spcBef>
                <a:spcPts val="600"/>
              </a:spcBef>
              <a:spcAft>
                <a:spcPts val="600"/>
              </a:spcAft>
              <a:tabLst>
                <a:tab pos="7981950" algn="l"/>
              </a:tabLst>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chemeClr val="bg1"/>
                </a:solidFill>
              </a:defRPr>
            </a:lvl1pPr>
          </a:lstStyle>
          <a:p>
            <a:fld id="{8F4EACC7-37E3-43A5-A5FB-BEB9CE95D266}" type="slidenum">
              <a:rPr lang="zh-TW" altLang="en-US" smtClean="0"/>
              <a:pPr/>
              <a:t>‹#›</a:t>
            </a:fld>
            <a:endParaRPr lang="zh-TW" altLang="en-US"/>
          </a:p>
        </p:txBody>
      </p:sp>
    </p:spTree>
    <p:extLst>
      <p:ext uri="{BB962C8B-B14F-4D97-AF65-F5344CB8AC3E}">
        <p14:creationId xmlns:p14="http://schemas.microsoft.com/office/powerpoint/2010/main" val="159886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09600" y="72008"/>
            <a:ext cx="11247040" cy="548680"/>
          </a:xfrm>
        </p:spPr>
        <p:txBody>
          <a:bodyPr/>
          <a:lstStyle/>
          <a:p>
            <a:r>
              <a:rPr lang="zh-TW" altLang="en-US"/>
              <a:t>按一下以編輯母片標題樣式</a:t>
            </a:r>
          </a:p>
        </p:txBody>
      </p:sp>
      <p:sp>
        <p:nvSpPr>
          <p:cNvPr id="3" name="內容版面配置區 2"/>
          <p:cNvSpPr>
            <a:spLocks noGrp="1"/>
          </p:cNvSpPr>
          <p:nvPr>
            <p:ph sz="half" idx="1"/>
          </p:nvPr>
        </p:nvSpPr>
        <p:spPr>
          <a:xfrm>
            <a:off x="335360" y="764704"/>
            <a:ext cx="6558267" cy="56166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內容版面配置區 3"/>
          <p:cNvSpPr>
            <a:spLocks noGrp="1"/>
          </p:cNvSpPr>
          <p:nvPr>
            <p:ph sz="half" idx="2" hasCustomPrompt="1"/>
          </p:nvPr>
        </p:nvSpPr>
        <p:spPr>
          <a:xfrm>
            <a:off x="7070878" y="764704"/>
            <a:ext cx="4785762" cy="56166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按一下編輯文字樣式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8"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chemeClr val="bg1"/>
                </a:solidFill>
              </a:defRPr>
            </a:lvl1pPr>
          </a:lstStyle>
          <a:p>
            <a:fld id="{8F4EACC7-37E3-43A5-A5FB-BEB9CE95D266}" type="slidenum">
              <a:rPr lang="zh-TW" altLang="en-US" smtClean="0"/>
              <a:pPr/>
              <a:t>‹#›</a:t>
            </a:fld>
            <a:endParaRPr lang="zh-TW" altLang="en-US"/>
          </a:p>
        </p:txBody>
      </p:sp>
    </p:spTree>
    <p:extLst>
      <p:ext uri="{BB962C8B-B14F-4D97-AF65-F5344CB8AC3E}">
        <p14:creationId xmlns:p14="http://schemas.microsoft.com/office/powerpoint/2010/main" val="2243954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246735" y="764704"/>
            <a:ext cx="6558267" cy="50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246735" y="1340768"/>
            <a:ext cx="6558267" cy="51125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文字版面配置區 4"/>
          <p:cNvSpPr>
            <a:spLocks noGrp="1"/>
          </p:cNvSpPr>
          <p:nvPr>
            <p:ph type="body" sz="quarter" idx="3"/>
          </p:nvPr>
        </p:nvSpPr>
        <p:spPr>
          <a:xfrm>
            <a:off x="6893627" y="764704"/>
            <a:ext cx="4945582" cy="50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hasCustomPrompt="1"/>
          </p:nvPr>
        </p:nvSpPr>
        <p:spPr>
          <a:xfrm>
            <a:off x="6893627" y="1340768"/>
            <a:ext cx="4945582" cy="51125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chemeClr val="bg1"/>
                </a:solidFill>
              </a:defRPr>
            </a:lvl1pPr>
          </a:lstStyle>
          <a:p>
            <a:fld id="{8F4EACC7-37E3-43A5-A5FB-BEB9CE95D266}" type="slidenum">
              <a:rPr lang="zh-TW" altLang="en-US" smtClean="0"/>
              <a:pPr/>
              <a:t>‹#›</a:t>
            </a:fld>
            <a:endParaRPr lang="zh-TW" altLang="en-US"/>
          </a:p>
        </p:txBody>
      </p:sp>
    </p:spTree>
    <p:extLst>
      <p:ext uri="{BB962C8B-B14F-4D97-AF65-F5344CB8AC3E}">
        <p14:creationId xmlns:p14="http://schemas.microsoft.com/office/powerpoint/2010/main" val="2590302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 name="矩形 2"/>
          <p:cNvSpPr/>
          <p:nvPr userDrawn="1"/>
        </p:nvSpPr>
        <p:spPr>
          <a:xfrm>
            <a:off x="0" y="0"/>
            <a:ext cx="1132987" cy="836712"/>
          </a:xfrm>
          <a:prstGeom prst="rect">
            <a:avLst/>
          </a:prstGeom>
          <a:solidFill>
            <a:schemeClr val="bg1"/>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sz="1800"/>
          </a:p>
        </p:txBody>
      </p:sp>
      <p:sp>
        <p:nvSpPr>
          <p:cNvPr id="6"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chemeClr val="bg1"/>
                </a:solidFill>
              </a:defRPr>
            </a:lvl1pPr>
          </a:lstStyle>
          <a:p>
            <a:fld id="{8F4EACC7-37E3-43A5-A5FB-BEB9CE95D266}" type="slidenum">
              <a:rPr lang="zh-TW" altLang="en-US" smtClean="0"/>
              <a:pPr/>
              <a:t>‹#›</a:t>
            </a:fld>
            <a:endParaRPr lang="zh-TW" altLang="en-US"/>
          </a:p>
        </p:txBody>
      </p:sp>
      <p:pic>
        <p:nvPicPr>
          <p:cNvPr id="2050" name="Picture 2" descr="D:\參與專案\FY107 晶片設計與半導體計畫\內部工作規劃\智造基地Logo\物聯網智造基地_logo完稿_3ot-06.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104" y="10670"/>
            <a:ext cx="1367759" cy="113078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a:t>按一下以編輯母片標題樣式</a:t>
            </a:r>
          </a:p>
        </p:txBody>
      </p:sp>
    </p:spTree>
    <p:extLst>
      <p:ext uri="{BB962C8B-B14F-4D97-AF65-F5344CB8AC3E}">
        <p14:creationId xmlns:p14="http://schemas.microsoft.com/office/powerpoint/2010/main" val="2143510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chemeClr val="bg1"/>
                </a:solidFill>
              </a:defRPr>
            </a:lvl1pPr>
          </a:lstStyle>
          <a:p>
            <a:fld id="{8F4EACC7-37E3-43A5-A5FB-BEB9CE95D266}" type="slidenum">
              <a:rPr lang="zh-TW" altLang="en-US" smtClean="0"/>
              <a:pPr/>
              <a:t>‹#›</a:t>
            </a:fld>
            <a:endParaRPr lang="zh-TW" altLang="en-US"/>
          </a:p>
        </p:txBody>
      </p:sp>
      <p:sp>
        <p:nvSpPr>
          <p:cNvPr id="4" name="矩形 3"/>
          <p:cNvSpPr/>
          <p:nvPr userDrawn="1"/>
        </p:nvSpPr>
        <p:spPr>
          <a:xfrm>
            <a:off x="0" y="0"/>
            <a:ext cx="1132987" cy="836712"/>
          </a:xfrm>
          <a:prstGeom prst="rect">
            <a:avLst/>
          </a:prstGeom>
          <a:solidFill>
            <a:schemeClr val="bg1"/>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sz="1800"/>
          </a:p>
        </p:txBody>
      </p:sp>
      <p:pic>
        <p:nvPicPr>
          <p:cNvPr id="6" name="Picture 2" descr="D:\參與專案\FY107 晶片設計與半導體計畫\內部工作規劃\智造基地Logo\物聯網智造基地_logo完稿_3ot-06.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104" y="10670"/>
            <a:ext cx="1367759" cy="113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467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335360" y="273050"/>
            <a:ext cx="4285487" cy="1162050"/>
          </a:xfrm>
        </p:spPr>
        <p:txBody>
          <a:bodyPr anchor="b"/>
          <a:lstStyle>
            <a:lvl1pPr algn="l">
              <a:defRPr sz="2000" b="1"/>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4767385" y="273050"/>
            <a:ext cx="7089255" cy="618028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335360" y="1435100"/>
            <a:ext cx="4285487" cy="50182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chemeClr val="bg1"/>
                </a:solidFill>
              </a:defRPr>
            </a:lvl1pPr>
          </a:lstStyle>
          <a:p>
            <a:fld id="{8F4EACC7-37E3-43A5-A5FB-BEB9CE95D266}" type="slidenum">
              <a:rPr lang="zh-TW" altLang="en-US" smtClean="0"/>
              <a:pPr/>
              <a:t>‹#›</a:t>
            </a:fld>
            <a:endParaRPr lang="zh-TW" altLang="en-US"/>
          </a:p>
        </p:txBody>
      </p:sp>
    </p:spTree>
    <p:extLst>
      <p:ext uri="{BB962C8B-B14F-4D97-AF65-F5344CB8AC3E}">
        <p14:creationId xmlns:p14="http://schemas.microsoft.com/office/powerpoint/2010/main" val="3273435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67AFFC-52BE-4D82-A018-FAD483E6193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C2FB595-8E35-483C-B3B1-E1649992413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2C7C2AE-F8BE-4215-9E94-75B3FF426158}"/>
              </a:ext>
            </a:extLst>
          </p:cNvPr>
          <p:cNvSpPr>
            <a:spLocks noGrp="1"/>
          </p:cNvSpPr>
          <p:nvPr>
            <p:ph type="dt" sz="half" idx="10"/>
          </p:nvPr>
        </p:nvSpPr>
        <p:spPr/>
        <p:txBody>
          <a:bodyPr/>
          <a:lstStyle/>
          <a:p>
            <a:fld id="{EBE8E4E8-E3C8-402A-B5CB-330AD7C1A493}" type="datetimeFigureOut">
              <a:rPr lang="zh-TW" altLang="en-US" smtClean="0"/>
              <a:t>2023/3/19</a:t>
            </a:fld>
            <a:endParaRPr lang="zh-TW" altLang="en-US"/>
          </a:p>
        </p:txBody>
      </p:sp>
      <p:sp>
        <p:nvSpPr>
          <p:cNvPr id="5" name="頁尾版面配置區 4">
            <a:extLst>
              <a:ext uri="{FF2B5EF4-FFF2-40B4-BE49-F238E27FC236}">
                <a16:creationId xmlns:a16="http://schemas.microsoft.com/office/drawing/2014/main" id="{8615DA5E-20D2-4863-9E3D-BAE5282F0A4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13FBA0C-E06F-4B34-98F5-792DD7DCF7F3}"/>
              </a:ext>
            </a:extLst>
          </p:cNvPr>
          <p:cNvSpPr>
            <a:spLocks noGrp="1"/>
          </p:cNvSpPr>
          <p:nvPr>
            <p:ph type="sldNum" sz="quarter" idx="12"/>
          </p:nvPr>
        </p:nvSpPr>
        <p:spPr/>
        <p:txBody>
          <a:body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38091397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554"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554"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2389554"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chemeClr val="bg1"/>
                </a:solidFill>
              </a:defRPr>
            </a:lvl1pPr>
          </a:lstStyle>
          <a:p>
            <a:fld id="{8F4EACC7-37E3-43A5-A5FB-BEB9CE95D266}" type="slidenum">
              <a:rPr lang="zh-TW" altLang="en-US" smtClean="0"/>
              <a:pPr/>
              <a:t>‹#›</a:t>
            </a:fld>
            <a:endParaRPr lang="zh-TW" altLang="en-US"/>
          </a:p>
        </p:txBody>
      </p:sp>
    </p:spTree>
    <p:extLst>
      <p:ext uri="{BB962C8B-B14F-4D97-AF65-F5344CB8AC3E}">
        <p14:creationId xmlns:p14="http://schemas.microsoft.com/office/powerpoint/2010/main" val="1947007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chemeClr val="bg1"/>
                </a:solidFill>
              </a:defRPr>
            </a:lvl1pPr>
          </a:lstStyle>
          <a:p>
            <a:fld id="{8F4EACC7-37E3-43A5-A5FB-BEB9CE95D266}" type="slidenum">
              <a:rPr lang="zh-TW" altLang="en-US" smtClean="0"/>
              <a:pPr/>
              <a:t>‹#›</a:t>
            </a:fld>
            <a:endParaRPr lang="zh-TW" altLang="en-US"/>
          </a:p>
        </p:txBody>
      </p:sp>
    </p:spTree>
    <p:extLst>
      <p:ext uri="{BB962C8B-B14F-4D97-AF65-F5344CB8AC3E}">
        <p14:creationId xmlns:p14="http://schemas.microsoft.com/office/powerpoint/2010/main" val="3161822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8"/>
            <a:ext cx="2928815" cy="6106690"/>
          </a:xfrm>
        </p:spPr>
        <p:txBody>
          <a:bodyPr vert="eaVert"/>
          <a:lstStyle>
            <a:lvl1pPr>
              <a:defRPr sz="3200"/>
            </a:lvl1pPr>
          </a:lstStyle>
          <a:p>
            <a:r>
              <a:rPr lang="zh-TW" altLang="en-US"/>
              <a:t>按一下以編輯母片標題樣式</a:t>
            </a:r>
            <a:endParaRPr lang="zh-TW" altLang="en-US" dirty="0"/>
          </a:p>
        </p:txBody>
      </p:sp>
      <p:sp>
        <p:nvSpPr>
          <p:cNvPr id="3" name="直排文字版面配置區 2"/>
          <p:cNvSpPr>
            <a:spLocks noGrp="1"/>
          </p:cNvSpPr>
          <p:nvPr>
            <p:ph type="body" orient="vert" idx="1"/>
          </p:nvPr>
        </p:nvSpPr>
        <p:spPr>
          <a:xfrm>
            <a:off x="335360" y="274638"/>
            <a:ext cx="8316271" cy="610669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5"/>
          <p:cNvSpPr>
            <a:spLocks noGrp="1"/>
          </p:cNvSpPr>
          <p:nvPr>
            <p:ph type="sldNum" sz="quarter" idx="12"/>
          </p:nvPr>
        </p:nvSpPr>
        <p:spPr>
          <a:xfrm>
            <a:off x="5838489" y="6644382"/>
            <a:ext cx="523387" cy="313010"/>
          </a:xfrm>
          <a:prstGeom prst="rect">
            <a:avLst/>
          </a:prstGeom>
        </p:spPr>
        <p:txBody>
          <a:bodyPr/>
          <a:lstStyle>
            <a:lvl1pPr algn="ctr">
              <a:defRPr sz="1050">
                <a:solidFill>
                  <a:schemeClr val="bg1"/>
                </a:solidFill>
              </a:defRPr>
            </a:lvl1pPr>
          </a:lstStyle>
          <a:p>
            <a:fld id="{8F4EACC7-37E3-43A5-A5FB-BEB9CE95D266}" type="slidenum">
              <a:rPr lang="zh-TW" altLang="en-US" smtClean="0"/>
              <a:pPr/>
              <a:t>‹#›</a:t>
            </a:fld>
            <a:endParaRPr lang="zh-TW" altLang="en-US"/>
          </a:p>
        </p:txBody>
      </p:sp>
    </p:spTree>
    <p:extLst>
      <p:ext uri="{BB962C8B-B14F-4D97-AF65-F5344CB8AC3E}">
        <p14:creationId xmlns:p14="http://schemas.microsoft.com/office/powerpoint/2010/main" val="179878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753FE9-7E9F-4031-8E0D-A368FC4EC80D}"/>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E55F407-125C-4158-93DA-A93699EB0E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14F3097-509B-4C0B-B086-051C4D679E23}"/>
              </a:ext>
            </a:extLst>
          </p:cNvPr>
          <p:cNvSpPr>
            <a:spLocks noGrp="1"/>
          </p:cNvSpPr>
          <p:nvPr>
            <p:ph type="dt" sz="half" idx="10"/>
          </p:nvPr>
        </p:nvSpPr>
        <p:spPr/>
        <p:txBody>
          <a:bodyPr/>
          <a:lstStyle/>
          <a:p>
            <a:fld id="{EBE8E4E8-E3C8-402A-B5CB-330AD7C1A493}" type="datetimeFigureOut">
              <a:rPr lang="zh-TW" altLang="en-US" smtClean="0"/>
              <a:t>2023/3/19</a:t>
            </a:fld>
            <a:endParaRPr lang="zh-TW" altLang="en-US"/>
          </a:p>
        </p:txBody>
      </p:sp>
      <p:sp>
        <p:nvSpPr>
          <p:cNvPr id="5" name="頁尾版面配置區 4">
            <a:extLst>
              <a:ext uri="{FF2B5EF4-FFF2-40B4-BE49-F238E27FC236}">
                <a16:creationId xmlns:a16="http://schemas.microsoft.com/office/drawing/2014/main" id="{65FB726A-AD37-4389-882F-941E41FAD22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A3CDF1E-126D-48F8-8833-5FD0B51772E2}"/>
              </a:ext>
            </a:extLst>
          </p:cNvPr>
          <p:cNvSpPr>
            <a:spLocks noGrp="1"/>
          </p:cNvSpPr>
          <p:nvPr>
            <p:ph type="sldNum" sz="quarter" idx="12"/>
          </p:nvPr>
        </p:nvSpPr>
        <p:spPr/>
        <p:txBody>
          <a:body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74593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D55BCC-C619-4773-929D-6EF1782A020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05BC789-030D-4932-9ABC-F91325B2519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616DB81C-A5A0-4F21-A6A5-A393BEFCDE0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6774850-607F-4773-B051-57EB9DCBCEB5}"/>
              </a:ext>
            </a:extLst>
          </p:cNvPr>
          <p:cNvSpPr>
            <a:spLocks noGrp="1"/>
          </p:cNvSpPr>
          <p:nvPr>
            <p:ph type="dt" sz="half" idx="10"/>
          </p:nvPr>
        </p:nvSpPr>
        <p:spPr/>
        <p:txBody>
          <a:bodyPr/>
          <a:lstStyle/>
          <a:p>
            <a:fld id="{EBE8E4E8-E3C8-402A-B5CB-330AD7C1A493}" type="datetimeFigureOut">
              <a:rPr lang="zh-TW" altLang="en-US" smtClean="0"/>
              <a:t>2023/3/19</a:t>
            </a:fld>
            <a:endParaRPr lang="zh-TW" altLang="en-US"/>
          </a:p>
        </p:txBody>
      </p:sp>
      <p:sp>
        <p:nvSpPr>
          <p:cNvPr id="6" name="頁尾版面配置區 5">
            <a:extLst>
              <a:ext uri="{FF2B5EF4-FFF2-40B4-BE49-F238E27FC236}">
                <a16:creationId xmlns:a16="http://schemas.microsoft.com/office/drawing/2014/main" id="{AF895DA0-A5A3-4A09-B0FC-248687DFC43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3D8A09A-2C67-46DE-86D4-F1C3E702855E}"/>
              </a:ext>
            </a:extLst>
          </p:cNvPr>
          <p:cNvSpPr>
            <a:spLocks noGrp="1"/>
          </p:cNvSpPr>
          <p:nvPr>
            <p:ph type="sldNum" sz="quarter" idx="12"/>
          </p:nvPr>
        </p:nvSpPr>
        <p:spPr/>
        <p:txBody>
          <a:body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2378941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977FA0-03BF-49A3-8543-815A3E483DB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11F9516-8842-4BF8-9542-AEA2C5A802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5DCC399-0577-4179-9520-BA359D3CC81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D413EA6-9BE1-4F2B-B732-80D23BC087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6B7E728-0951-42F5-A9A5-B3A070CB121C}"/>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4EC9BF3F-636A-46BE-8FD2-186264A8B035}"/>
              </a:ext>
            </a:extLst>
          </p:cNvPr>
          <p:cNvSpPr>
            <a:spLocks noGrp="1"/>
          </p:cNvSpPr>
          <p:nvPr>
            <p:ph type="dt" sz="half" idx="10"/>
          </p:nvPr>
        </p:nvSpPr>
        <p:spPr/>
        <p:txBody>
          <a:bodyPr/>
          <a:lstStyle/>
          <a:p>
            <a:fld id="{EBE8E4E8-E3C8-402A-B5CB-330AD7C1A493}" type="datetimeFigureOut">
              <a:rPr lang="zh-TW" altLang="en-US" smtClean="0"/>
              <a:t>2023/3/19</a:t>
            </a:fld>
            <a:endParaRPr lang="zh-TW" altLang="en-US"/>
          </a:p>
        </p:txBody>
      </p:sp>
      <p:sp>
        <p:nvSpPr>
          <p:cNvPr id="8" name="頁尾版面配置區 7">
            <a:extLst>
              <a:ext uri="{FF2B5EF4-FFF2-40B4-BE49-F238E27FC236}">
                <a16:creationId xmlns:a16="http://schemas.microsoft.com/office/drawing/2014/main" id="{24044758-1694-4B83-B6DE-123911A9A3A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D74F74A-D80B-40B5-A036-A072C59DDE6A}"/>
              </a:ext>
            </a:extLst>
          </p:cNvPr>
          <p:cNvSpPr>
            <a:spLocks noGrp="1"/>
          </p:cNvSpPr>
          <p:nvPr>
            <p:ph type="sldNum" sz="quarter" idx="12"/>
          </p:nvPr>
        </p:nvSpPr>
        <p:spPr/>
        <p:txBody>
          <a:body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314896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48FA74-C87C-4382-880C-3B660F7BBE8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554E764-C29A-48FA-B68F-6A8A3BA530D6}"/>
              </a:ext>
            </a:extLst>
          </p:cNvPr>
          <p:cNvSpPr>
            <a:spLocks noGrp="1"/>
          </p:cNvSpPr>
          <p:nvPr>
            <p:ph type="dt" sz="half" idx="10"/>
          </p:nvPr>
        </p:nvSpPr>
        <p:spPr/>
        <p:txBody>
          <a:bodyPr/>
          <a:lstStyle/>
          <a:p>
            <a:fld id="{EBE8E4E8-E3C8-402A-B5CB-330AD7C1A493}" type="datetimeFigureOut">
              <a:rPr lang="zh-TW" altLang="en-US" smtClean="0"/>
              <a:t>2023/3/19</a:t>
            </a:fld>
            <a:endParaRPr lang="zh-TW" altLang="en-US"/>
          </a:p>
        </p:txBody>
      </p:sp>
      <p:sp>
        <p:nvSpPr>
          <p:cNvPr id="4" name="頁尾版面配置區 3">
            <a:extLst>
              <a:ext uri="{FF2B5EF4-FFF2-40B4-BE49-F238E27FC236}">
                <a16:creationId xmlns:a16="http://schemas.microsoft.com/office/drawing/2014/main" id="{19BBB410-A32F-414F-8103-4C8C56AC56C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622B474-8C4E-4ACB-8EB6-7614D1050408}"/>
              </a:ext>
            </a:extLst>
          </p:cNvPr>
          <p:cNvSpPr>
            <a:spLocks noGrp="1"/>
          </p:cNvSpPr>
          <p:nvPr>
            <p:ph type="sldNum" sz="quarter" idx="12"/>
          </p:nvPr>
        </p:nvSpPr>
        <p:spPr/>
        <p:txBody>
          <a:body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1987627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D1AA6FC-8AF1-4210-95AC-8B2D3AEDB1FF}"/>
              </a:ext>
            </a:extLst>
          </p:cNvPr>
          <p:cNvSpPr>
            <a:spLocks noGrp="1"/>
          </p:cNvSpPr>
          <p:nvPr>
            <p:ph type="dt" sz="half" idx="10"/>
          </p:nvPr>
        </p:nvSpPr>
        <p:spPr/>
        <p:txBody>
          <a:bodyPr/>
          <a:lstStyle/>
          <a:p>
            <a:fld id="{EBE8E4E8-E3C8-402A-B5CB-330AD7C1A493}" type="datetimeFigureOut">
              <a:rPr lang="zh-TW" altLang="en-US" smtClean="0"/>
              <a:t>2023/3/19</a:t>
            </a:fld>
            <a:endParaRPr lang="zh-TW" altLang="en-US"/>
          </a:p>
        </p:txBody>
      </p:sp>
      <p:sp>
        <p:nvSpPr>
          <p:cNvPr id="3" name="頁尾版面配置區 2">
            <a:extLst>
              <a:ext uri="{FF2B5EF4-FFF2-40B4-BE49-F238E27FC236}">
                <a16:creationId xmlns:a16="http://schemas.microsoft.com/office/drawing/2014/main" id="{10A9665C-2582-41AC-BF0D-51B4926A3A6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D968D698-6E92-4EDB-85C0-0DD7A0FA286C}"/>
              </a:ext>
            </a:extLst>
          </p:cNvPr>
          <p:cNvSpPr>
            <a:spLocks noGrp="1"/>
          </p:cNvSpPr>
          <p:nvPr>
            <p:ph type="sldNum" sz="quarter" idx="12"/>
          </p:nvPr>
        </p:nvSpPr>
        <p:spPr/>
        <p:txBody>
          <a:body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10330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726D99-55CE-4BC8-8B79-17FA6A1F7F1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61E4D2F-C559-4911-9832-3C5ACF5178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9C9BA46-FDAA-42BD-B484-D191D1D33C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FDA7541-9C2E-495C-866A-D2EE57B5A572}"/>
              </a:ext>
            </a:extLst>
          </p:cNvPr>
          <p:cNvSpPr>
            <a:spLocks noGrp="1"/>
          </p:cNvSpPr>
          <p:nvPr>
            <p:ph type="dt" sz="half" idx="10"/>
          </p:nvPr>
        </p:nvSpPr>
        <p:spPr/>
        <p:txBody>
          <a:bodyPr/>
          <a:lstStyle/>
          <a:p>
            <a:fld id="{EBE8E4E8-E3C8-402A-B5CB-330AD7C1A493}" type="datetimeFigureOut">
              <a:rPr lang="zh-TW" altLang="en-US" smtClean="0"/>
              <a:t>2023/3/19</a:t>
            </a:fld>
            <a:endParaRPr lang="zh-TW" altLang="en-US"/>
          </a:p>
        </p:txBody>
      </p:sp>
      <p:sp>
        <p:nvSpPr>
          <p:cNvPr id="6" name="頁尾版面配置區 5">
            <a:extLst>
              <a:ext uri="{FF2B5EF4-FFF2-40B4-BE49-F238E27FC236}">
                <a16:creationId xmlns:a16="http://schemas.microsoft.com/office/drawing/2014/main" id="{1D397912-810C-406E-81A4-0DB0B07D841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FE1B4E3-0E8F-47FF-BEC4-152822B71476}"/>
              </a:ext>
            </a:extLst>
          </p:cNvPr>
          <p:cNvSpPr>
            <a:spLocks noGrp="1"/>
          </p:cNvSpPr>
          <p:nvPr>
            <p:ph type="sldNum" sz="quarter" idx="12"/>
          </p:nvPr>
        </p:nvSpPr>
        <p:spPr/>
        <p:txBody>
          <a:body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913559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1A7F3F-4EAB-483A-BACA-8F74CF31956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26AB00C-E642-4276-BE36-DD0732C502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51D666A-D3E8-4D81-914B-A3AEEA555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C06B8AA-2944-437C-A9A2-6FFE8E02B036}"/>
              </a:ext>
            </a:extLst>
          </p:cNvPr>
          <p:cNvSpPr>
            <a:spLocks noGrp="1"/>
          </p:cNvSpPr>
          <p:nvPr>
            <p:ph type="dt" sz="half" idx="10"/>
          </p:nvPr>
        </p:nvSpPr>
        <p:spPr/>
        <p:txBody>
          <a:bodyPr/>
          <a:lstStyle/>
          <a:p>
            <a:fld id="{EBE8E4E8-E3C8-402A-B5CB-330AD7C1A493}" type="datetimeFigureOut">
              <a:rPr lang="zh-TW" altLang="en-US" smtClean="0"/>
              <a:t>2023/3/19</a:t>
            </a:fld>
            <a:endParaRPr lang="zh-TW" altLang="en-US"/>
          </a:p>
        </p:txBody>
      </p:sp>
      <p:sp>
        <p:nvSpPr>
          <p:cNvPr id="6" name="頁尾版面配置區 5">
            <a:extLst>
              <a:ext uri="{FF2B5EF4-FFF2-40B4-BE49-F238E27FC236}">
                <a16:creationId xmlns:a16="http://schemas.microsoft.com/office/drawing/2014/main" id="{F5BBAC62-41E0-414D-A9D6-BD80BD20BEA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616B7DD-D8EB-442A-BDCD-EDA15B5C7560}"/>
              </a:ext>
            </a:extLst>
          </p:cNvPr>
          <p:cNvSpPr>
            <a:spLocks noGrp="1"/>
          </p:cNvSpPr>
          <p:nvPr>
            <p:ph type="sldNum" sz="quarter" idx="12"/>
          </p:nvPr>
        </p:nvSpPr>
        <p:spPr/>
        <p:txBody>
          <a:body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2477037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0DBA526-2811-45C0-A4DF-6BD13302D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75654CB-683C-4722-AFB3-86BE06C16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D9EB369-2246-4034-A12B-04485560B7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E8E4E8-E3C8-402A-B5CB-330AD7C1A493}" type="datetimeFigureOut">
              <a:rPr lang="zh-TW" altLang="en-US" smtClean="0"/>
              <a:t>2023/3/19</a:t>
            </a:fld>
            <a:endParaRPr lang="zh-TW" altLang="en-US"/>
          </a:p>
        </p:txBody>
      </p:sp>
      <p:sp>
        <p:nvSpPr>
          <p:cNvPr id="5" name="頁尾版面配置區 4">
            <a:extLst>
              <a:ext uri="{FF2B5EF4-FFF2-40B4-BE49-F238E27FC236}">
                <a16:creationId xmlns:a16="http://schemas.microsoft.com/office/drawing/2014/main" id="{BE426606-02B3-4DE7-BCC5-AAEC78E4D3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CF4D3FBB-CD76-4DEA-B243-F9A1C3107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489DF-8EE5-40FB-8C58-6DBAC03DA2CF}" type="slidenum">
              <a:rPr lang="zh-TW" altLang="en-US" smtClean="0"/>
              <a:t>‹#›</a:t>
            </a:fld>
            <a:endParaRPr lang="zh-TW" altLang="en-US"/>
          </a:p>
        </p:txBody>
      </p:sp>
    </p:spTree>
    <p:extLst>
      <p:ext uri="{BB962C8B-B14F-4D97-AF65-F5344CB8AC3E}">
        <p14:creationId xmlns:p14="http://schemas.microsoft.com/office/powerpoint/2010/main" val="24403266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矩形 4"/>
          <p:cNvSpPr/>
          <p:nvPr userDrawn="1"/>
        </p:nvSpPr>
        <p:spPr>
          <a:xfrm>
            <a:off x="8010" y="-20282"/>
            <a:ext cx="12192000" cy="620688"/>
          </a:xfrm>
          <a:prstGeom prst="rect">
            <a:avLst/>
          </a:prstGeom>
          <a:solidFill>
            <a:schemeClr val="bg1"/>
          </a:solidFill>
          <a:ln>
            <a:no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sz="1800"/>
          </a:p>
        </p:txBody>
      </p:sp>
      <p:pic>
        <p:nvPicPr>
          <p:cNvPr id="6" name="Picture 2" descr="D:\參與專案\FY107 晶片設計與半導體計畫\內部工作規劃\智造基地Logo\物聯網智造基地_logo完稿_3ot-06.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1104" y="10670"/>
            <a:ext cx="1367759" cy="113078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版面配置區 1"/>
          <p:cNvSpPr>
            <a:spLocks noGrp="1"/>
          </p:cNvSpPr>
          <p:nvPr>
            <p:ph type="title"/>
          </p:nvPr>
        </p:nvSpPr>
        <p:spPr bwMode="ltGray">
          <a:xfrm>
            <a:off x="609600" y="72008"/>
            <a:ext cx="11247040" cy="548680"/>
          </a:xfrm>
          <a:prstGeom prst="rect">
            <a:avLst/>
          </a:prstGeom>
        </p:spPr>
        <p:txBody>
          <a:bodyPr vert="horz" lIns="91440" tIns="45720" rIns="91440" bIns="45720" rtlCol="0" anchor="ctr">
            <a:noAutofit/>
          </a:bodyPr>
          <a:lstStyle/>
          <a:p>
            <a:pPr lvl="0"/>
            <a:r>
              <a:rPr lang="zh-TW" altLang="en-US" dirty="0"/>
              <a:t>標題 </a:t>
            </a:r>
            <a:r>
              <a:rPr lang="en-US" altLang="zh-TW" dirty="0"/>
              <a:t>36</a:t>
            </a:r>
            <a:r>
              <a:rPr lang="zh-TW" altLang="en-US" dirty="0"/>
              <a:t>號 粗體</a:t>
            </a:r>
          </a:p>
        </p:txBody>
      </p:sp>
      <p:sp>
        <p:nvSpPr>
          <p:cNvPr id="3" name="文字版面配置區 2"/>
          <p:cNvSpPr>
            <a:spLocks noGrp="1"/>
          </p:cNvSpPr>
          <p:nvPr>
            <p:ph type="body" idx="1"/>
          </p:nvPr>
        </p:nvSpPr>
        <p:spPr bwMode="ltGray">
          <a:xfrm>
            <a:off x="335360" y="764704"/>
            <a:ext cx="11521280" cy="5616624"/>
          </a:xfrm>
          <a:prstGeom prst="rect">
            <a:avLst/>
          </a:prstGeom>
        </p:spPr>
        <p:txBody>
          <a:bodyPr vert="horz" lIns="91440" tIns="45720" rIns="91440" bIns="45720" rtlCol="0">
            <a:normAutofit/>
          </a:bodyPr>
          <a:lstStyle/>
          <a:p>
            <a:pPr lvl="0"/>
            <a:r>
              <a:rPr lang="zh-TW" altLang="en-US" dirty="0"/>
              <a:t>第一層 </a:t>
            </a:r>
            <a:r>
              <a:rPr lang="en-US" altLang="zh-TW" dirty="0"/>
              <a:t>28</a:t>
            </a:r>
            <a:r>
              <a:rPr lang="zh-TW" altLang="en-US" dirty="0"/>
              <a:t>號 粗體</a:t>
            </a:r>
          </a:p>
          <a:p>
            <a:pPr lvl="1"/>
            <a:r>
              <a:rPr lang="zh-TW" altLang="en-US" dirty="0"/>
              <a:t>第二層 </a:t>
            </a:r>
            <a:r>
              <a:rPr lang="en-US" altLang="zh-TW" dirty="0"/>
              <a:t>24</a:t>
            </a:r>
            <a:r>
              <a:rPr lang="zh-TW" altLang="en-US" dirty="0"/>
              <a:t>號 粗體</a:t>
            </a:r>
          </a:p>
          <a:p>
            <a:pPr lvl="2"/>
            <a:r>
              <a:rPr lang="zh-TW" altLang="en-US" dirty="0"/>
              <a:t>第三層 </a:t>
            </a:r>
            <a:r>
              <a:rPr lang="en-US" altLang="zh-TW" dirty="0"/>
              <a:t>20</a:t>
            </a:r>
            <a:r>
              <a:rPr lang="zh-TW" altLang="en-US" dirty="0"/>
              <a:t>號</a:t>
            </a:r>
          </a:p>
          <a:p>
            <a:pPr lvl="3"/>
            <a:r>
              <a:rPr lang="zh-TW" altLang="en-US" dirty="0"/>
              <a:t>第四層 </a:t>
            </a:r>
            <a:r>
              <a:rPr lang="en-US" altLang="zh-TW" dirty="0"/>
              <a:t>18</a:t>
            </a:r>
            <a:r>
              <a:rPr lang="zh-TW" altLang="en-US" dirty="0"/>
              <a:t>號</a:t>
            </a:r>
          </a:p>
          <a:p>
            <a:pPr lvl="4"/>
            <a:r>
              <a:rPr lang="zh-TW" altLang="en-US" dirty="0"/>
              <a:t>第五層 </a:t>
            </a:r>
            <a:r>
              <a:rPr lang="en-US" altLang="zh-TW" dirty="0"/>
              <a:t>18</a:t>
            </a:r>
            <a:r>
              <a:rPr lang="zh-TW" altLang="en-US" dirty="0"/>
              <a:t>號</a:t>
            </a:r>
          </a:p>
        </p:txBody>
      </p:sp>
    </p:spTree>
    <p:extLst>
      <p:ext uri="{BB962C8B-B14F-4D97-AF65-F5344CB8AC3E}">
        <p14:creationId xmlns:p14="http://schemas.microsoft.com/office/powerpoint/2010/main" val="3201352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lang="zh-TW" altLang="en-US" sz="3600" b="1" kern="1200" spc="300" dirty="0">
          <a:solidFill>
            <a:schemeClr val="tx1">
              <a:lumMod val="50000"/>
            </a:schemeClr>
          </a:solidFill>
          <a:latin typeface="Microsoft YaHei UI" pitchFamily="34" charset="-122"/>
          <a:ea typeface="Microsoft YaHei UI" pitchFamily="34" charset="-122"/>
          <a:cs typeface="+mj-cs"/>
        </a:defRPr>
      </a:lvl1pPr>
    </p:titleStyle>
    <p:bodyStyle>
      <a:lvl1pPr marL="342900" indent="-342900" algn="l" defTabSz="914400" rtl="0" eaLnBrk="1" latinLnBrk="0" hangingPunct="1">
        <a:lnSpc>
          <a:spcPct val="100000"/>
        </a:lnSpc>
        <a:spcBef>
          <a:spcPts val="600"/>
        </a:spcBef>
        <a:spcAft>
          <a:spcPts val="600"/>
        </a:spcAft>
        <a:buClr>
          <a:schemeClr val="accent1"/>
        </a:buClr>
        <a:buFont typeface="Arial" pitchFamily="34" charset="0"/>
        <a:buChar char="•"/>
        <a:defRPr sz="2800" b="1" kern="1200">
          <a:solidFill>
            <a:schemeClr val="tx1">
              <a:lumMod val="50000"/>
            </a:schemeClr>
          </a:solidFill>
          <a:latin typeface="微軟正黑體" pitchFamily="34" charset="-120"/>
          <a:ea typeface="微軟正黑體" pitchFamily="34" charset="-120"/>
          <a:cs typeface="+mn-cs"/>
        </a:defRPr>
      </a:lvl1pPr>
      <a:lvl2pPr marL="714375" indent="-352425" algn="l" defTabSz="914400" rtl="0" eaLnBrk="1" latinLnBrk="0" hangingPunct="1">
        <a:lnSpc>
          <a:spcPct val="100000"/>
        </a:lnSpc>
        <a:spcBef>
          <a:spcPts val="600"/>
        </a:spcBef>
        <a:spcAft>
          <a:spcPts val="600"/>
        </a:spcAft>
        <a:buClr>
          <a:schemeClr val="accent2"/>
        </a:buClr>
        <a:buFont typeface="Arial" pitchFamily="34" charset="0"/>
        <a:buChar char="–"/>
        <a:defRPr sz="2400" b="1" kern="1200">
          <a:solidFill>
            <a:schemeClr val="tx1">
              <a:lumMod val="50000"/>
            </a:schemeClr>
          </a:solidFill>
          <a:latin typeface="微軟正黑體" pitchFamily="34" charset="-120"/>
          <a:ea typeface="微軟正黑體" pitchFamily="34" charset="-120"/>
          <a:cs typeface="+mn-cs"/>
        </a:defRPr>
      </a:lvl2pPr>
      <a:lvl3pPr marL="990600" indent="-276225" algn="l" defTabSz="914400" rtl="0" eaLnBrk="1" latinLnBrk="0" hangingPunct="1">
        <a:lnSpc>
          <a:spcPct val="100000"/>
        </a:lnSpc>
        <a:spcBef>
          <a:spcPts val="600"/>
        </a:spcBef>
        <a:spcAft>
          <a:spcPts val="600"/>
        </a:spcAft>
        <a:buClr>
          <a:schemeClr val="accent3"/>
        </a:buClr>
        <a:buFont typeface="Arial" pitchFamily="34" charset="0"/>
        <a:buChar char="•"/>
        <a:defRPr sz="2000" kern="1200">
          <a:solidFill>
            <a:schemeClr val="tx1">
              <a:lumMod val="50000"/>
            </a:schemeClr>
          </a:solidFill>
          <a:latin typeface="微軟正黑體" pitchFamily="34" charset="-120"/>
          <a:ea typeface="微軟正黑體" pitchFamily="34" charset="-120"/>
          <a:cs typeface="+mn-cs"/>
        </a:defRPr>
      </a:lvl3pPr>
      <a:lvl4pPr marL="1257300" indent="-266700" algn="l" defTabSz="914400" rtl="0" eaLnBrk="1" latinLnBrk="0" hangingPunct="1">
        <a:lnSpc>
          <a:spcPct val="100000"/>
        </a:lnSpc>
        <a:spcBef>
          <a:spcPts val="600"/>
        </a:spcBef>
        <a:spcAft>
          <a:spcPts val="600"/>
        </a:spcAft>
        <a:buClr>
          <a:schemeClr val="accent4"/>
        </a:buClr>
        <a:buFont typeface="Arial" pitchFamily="34" charset="0"/>
        <a:buChar char="–"/>
        <a:defRPr sz="1800" kern="1200">
          <a:solidFill>
            <a:schemeClr val="tx1">
              <a:lumMod val="50000"/>
            </a:schemeClr>
          </a:solidFill>
          <a:latin typeface="微軟正黑體" pitchFamily="34" charset="-120"/>
          <a:ea typeface="微軟正黑體" pitchFamily="34" charset="-120"/>
          <a:cs typeface="+mn-cs"/>
        </a:defRPr>
      </a:lvl4pPr>
      <a:lvl5pPr marL="1524000" indent="-266700" algn="l" defTabSz="914400" rtl="0" eaLnBrk="1" latinLnBrk="0" hangingPunct="1">
        <a:lnSpc>
          <a:spcPct val="100000"/>
        </a:lnSpc>
        <a:spcBef>
          <a:spcPts val="600"/>
        </a:spcBef>
        <a:spcAft>
          <a:spcPts val="600"/>
        </a:spcAft>
        <a:buClr>
          <a:schemeClr val="accent5"/>
        </a:buClr>
        <a:buFont typeface="Arial" pitchFamily="34" charset="0"/>
        <a:buChar char="»"/>
        <a:defRPr sz="1800" kern="1200">
          <a:solidFill>
            <a:schemeClr val="tx1">
              <a:lumMod val="50000"/>
            </a:schemeClr>
          </a:solidFill>
          <a:latin typeface="微軟正黑體" pitchFamily="34" charset="-120"/>
          <a:ea typeface="微軟正黑體"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oranwind.org/-broker-ren-shi-mqtt/" TargetMode="External"/><Relationship Id="rId2" Type="http://schemas.openxmlformats.org/officeDocument/2006/relationships/hyperlink" Target="https://swf.com.tw/?p=1002"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stm32duino"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github.com/rogerclarkmelbourne/Arduino_STM32" TargetMode="External"/><Relationship Id="rId1" Type="http://schemas.openxmlformats.org/officeDocument/2006/relationships/slideLayout" Target="../slideLayouts/slideLayout7.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885950" y="3278772"/>
            <a:ext cx="8420100" cy="738399"/>
          </a:xfrm>
        </p:spPr>
        <p:txBody>
          <a:bodyPr anchor="b"/>
          <a:lstStyle/>
          <a:p>
            <a:br>
              <a:rPr lang="en-US" altLang="zh-TW" dirty="0">
                <a:solidFill>
                  <a:schemeClr val="accent4"/>
                </a:solidFill>
              </a:rPr>
            </a:br>
            <a:br>
              <a:rPr lang="en-US" altLang="zh-TW" sz="2400" dirty="0">
                <a:solidFill>
                  <a:schemeClr val="accent4"/>
                </a:solidFill>
              </a:rPr>
            </a:br>
            <a:r>
              <a:rPr lang="en-US" altLang="zh-TW" sz="4000" dirty="0">
                <a:solidFill>
                  <a:schemeClr val="accent4"/>
                </a:solidFill>
              </a:rPr>
              <a:t>NB-IoT  DSI2598+ </a:t>
            </a:r>
            <a:r>
              <a:rPr lang="zh-TW" altLang="en-US" sz="4000" dirty="0">
                <a:solidFill>
                  <a:schemeClr val="accent4"/>
                </a:solidFill>
              </a:rPr>
              <a:t>開發板講解</a:t>
            </a:r>
            <a:endParaRPr lang="zh-TW" altLang="en-US" sz="2400" dirty="0">
              <a:solidFill>
                <a:schemeClr val="accent4"/>
              </a:solidFill>
            </a:endParaRPr>
          </a:p>
        </p:txBody>
      </p:sp>
      <p:pic>
        <p:nvPicPr>
          <p:cNvPr id="1027" name="Picture 3" descr="D:\參與專案\FY107 晶片設計與半導體計畫\內部工作規劃\智造基地Logo\物聯網智造基地_logo完稿_ot-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514" y="704975"/>
            <a:ext cx="6670366" cy="166677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3CD1EB43-5B9D-4C07-BF17-B8CC07FAFD98}"/>
              </a:ext>
            </a:extLst>
          </p:cNvPr>
          <p:cNvSpPr txBox="1"/>
          <p:nvPr/>
        </p:nvSpPr>
        <p:spPr>
          <a:xfrm>
            <a:off x="2397122" y="4745258"/>
            <a:ext cx="7147149" cy="461665"/>
          </a:xfrm>
          <a:prstGeom prst="rect">
            <a:avLst/>
          </a:prstGeom>
          <a:noFill/>
        </p:spPr>
        <p:txBody>
          <a:bodyPr wrap="square" rtlCol="0">
            <a:spAutoFit/>
          </a:bodyPr>
          <a:lstStyle/>
          <a:p>
            <a:r>
              <a:rPr lang="en-US" altLang="zh-TW" sz="2400" dirty="0">
                <a:solidFill>
                  <a:schemeClr val="tx1">
                    <a:lumMod val="75000"/>
                  </a:schemeClr>
                </a:solidFill>
              </a:rPr>
              <a:t>IDEAS</a:t>
            </a:r>
            <a:r>
              <a:rPr lang="zh-TW" altLang="en-US" sz="2400" dirty="0">
                <a:solidFill>
                  <a:schemeClr val="tx1">
                    <a:lumMod val="75000"/>
                  </a:schemeClr>
                </a:solidFill>
              </a:rPr>
              <a:t> </a:t>
            </a:r>
            <a:r>
              <a:rPr lang="en-US" altLang="zh-TW" sz="2400" dirty="0">
                <a:solidFill>
                  <a:schemeClr val="tx1">
                    <a:lumMod val="75000"/>
                  </a:schemeClr>
                </a:solidFill>
              </a:rPr>
              <a:t>Chain </a:t>
            </a:r>
            <a:r>
              <a:rPr lang="zh-TW" altLang="en-US" sz="2400" dirty="0">
                <a:solidFill>
                  <a:schemeClr val="tx1">
                    <a:lumMod val="75000"/>
                  </a:schemeClr>
                </a:solidFill>
              </a:rPr>
              <a:t>網站 </a:t>
            </a:r>
            <a:r>
              <a:rPr lang="en-US" altLang="zh-TW" sz="2400" dirty="0">
                <a:solidFill>
                  <a:schemeClr val="tx1">
                    <a:lumMod val="75000"/>
                  </a:schemeClr>
                </a:solidFill>
              </a:rPr>
              <a:t> </a:t>
            </a:r>
            <a:r>
              <a:rPr lang="en-US" altLang="zh-TW" sz="2400" dirty="0">
                <a:solidFill>
                  <a:srgbClr val="FF0000"/>
                </a:solidFill>
              </a:rPr>
              <a:t>https://www.ideaschain.com.tw/</a:t>
            </a:r>
            <a:endParaRPr lang="zh-TW" altLang="en-US" sz="2400" dirty="0" err="1">
              <a:solidFill>
                <a:srgbClr val="FF0000"/>
              </a:solidFill>
            </a:endParaRPr>
          </a:p>
        </p:txBody>
      </p:sp>
    </p:spTree>
    <p:extLst>
      <p:ext uri="{BB962C8B-B14F-4D97-AF65-F5344CB8AC3E}">
        <p14:creationId xmlns:p14="http://schemas.microsoft.com/office/powerpoint/2010/main" val="2142700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4D0B47D5-31B4-4BEF-8F73-F65298304AA4}"/>
              </a:ext>
            </a:extLst>
          </p:cNvPr>
          <p:cNvSpPr txBox="1"/>
          <p:nvPr/>
        </p:nvSpPr>
        <p:spPr>
          <a:xfrm>
            <a:off x="350015" y="292055"/>
            <a:ext cx="11491969" cy="1107996"/>
          </a:xfrm>
          <a:prstGeom prst="rect">
            <a:avLst/>
          </a:prstGeom>
          <a:noFill/>
        </p:spPr>
        <p:txBody>
          <a:bodyPr wrap="square" rtlCol="0">
            <a:spAutoFit/>
          </a:bodyPr>
          <a:lstStyle/>
          <a:p>
            <a:r>
              <a:rPr lang="en-US" altLang="zh-TW" sz="2400" dirty="0"/>
              <a:t>2.</a:t>
            </a:r>
            <a:r>
              <a:rPr lang="zh-TW" altLang="en-US" sz="2400" dirty="0"/>
              <a:t>將</a:t>
            </a:r>
            <a:r>
              <a:rPr lang="en-US" altLang="zh-TW" sz="2400" dirty="0"/>
              <a:t>DSI2598+ </a:t>
            </a:r>
            <a:r>
              <a:rPr lang="zh-TW" altLang="en-US" sz="2400" dirty="0"/>
              <a:t>透過</a:t>
            </a:r>
            <a:r>
              <a:rPr lang="en-US" altLang="zh-TW" sz="2400" dirty="0" err="1"/>
              <a:t>MicroUSB</a:t>
            </a:r>
            <a:r>
              <a:rPr lang="en-US" altLang="zh-TW" sz="2400" dirty="0"/>
              <a:t> </a:t>
            </a:r>
            <a:r>
              <a:rPr lang="zh-TW" altLang="en-US" sz="2400" dirty="0"/>
              <a:t>線插入電腦 </a:t>
            </a:r>
            <a:r>
              <a:rPr lang="en-US" altLang="zh-TW" sz="2400" dirty="0"/>
              <a:t>USB</a:t>
            </a:r>
            <a:r>
              <a:rPr lang="zh-TW" altLang="en-US" sz="2400" dirty="0"/>
              <a:t> </a:t>
            </a:r>
            <a:r>
              <a:rPr lang="en-US" altLang="zh-TW" sz="2400" dirty="0"/>
              <a:t>port </a:t>
            </a:r>
            <a:r>
              <a:rPr lang="zh-TW" altLang="en-US" sz="2400" dirty="0"/>
              <a:t>中 </a:t>
            </a:r>
            <a:r>
              <a:rPr lang="en-US" altLang="zh-TW" sz="2400" dirty="0"/>
              <a:t>, </a:t>
            </a:r>
            <a:r>
              <a:rPr lang="zh-TW" altLang="en-US" sz="2400" dirty="0"/>
              <a:t>透過檢視電腦管理介面</a:t>
            </a:r>
            <a:endParaRPr lang="en-US" altLang="zh-TW" sz="2400" dirty="0"/>
          </a:p>
          <a:p>
            <a:r>
              <a:rPr lang="zh-TW" altLang="en-US" sz="2400" dirty="0"/>
              <a:t>   確認出現以下畫面 </a:t>
            </a:r>
            <a:r>
              <a:rPr lang="en-US" altLang="zh-TW" sz="2400" dirty="0"/>
              <a:t>:</a:t>
            </a:r>
          </a:p>
          <a:p>
            <a:endParaRPr lang="zh-TW" altLang="en-US" dirty="0"/>
          </a:p>
        </p:txBody>
      </p:sp>
      <p:pic>
        <p:nvPicPr>
          <p:cNvPr id="6" name="圖片 5">
            <a:extLst>
              <a:ext uri="{FF2B5EF4-FFF2-40B4-BE49-F238E27FC236}">
                <a16:creationId xmlns:a16="http://schemas.microsoft.com/office/drawing/2014/main" id="{E963254B-A500-4053-9AAE-8C867A65B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273" y="1546902"/>
            <a:ext cx="7475454" cy="4948097"/>
          </a:xfrm>
          <a:prstGeom prst="rect">
            <a:avLst/>
          </a:prstGeom>
        </p:spPr>
      </p:pic>
      <p:sp>
        <p:nvSpPr>
          <p:cNvPr id="7" name="矩形 6">
            <a:extLst>
              <a:ext uri="{FF2B5EF4-FFF2-40B4-BE49-F238E27FC236}">
                <a16:creationId xmlns:a16="http://schemas.microsoft.com/office/drawing/2014/main" id="{FB76ED30-6A19-409E-9C07-5B285BCB3BB9}"/>
              </a:ext>
            </a:extLst>
          </p:cNvPr>
          <p:cNvSpPr/>
          <p:nvPr/>
        </p:nvSpPr>
        <p:spPr>
          <a:xfrm>
            <a:off x="4430598" y="4458879"/>
            <a:ext cx="1989056" cy="3299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1870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5380CA9-69EA-4214-9603-E21E6245E4D0}"/>
              </a:ext>
            </a:extLst>
          </p:cNvPr>
          <p:cNvSpPr txBox="1"/>
          <p:nvPr/>
        </p:nvSpPr>
        <p:spPr>
          <a:xfrm>
            <a:off x="329938" y="504582"/>
            <a:ext cx="4758034" cy="461665"/>
          </a:xfrm>
          <a:prstGeom prst="rect">
            <a:avLst/>
          </a:prstGeom>
          <a:noFill/>
        </p:spPr>
        <p:txBody>
          <a:bodyPr wrap="none" rtlCol="0">
            <a:spAutoFit/>
          </a:bodyPr>
          <a:lstStyle/>
          <a:p>
            <a:r>
              <a:rPr lang="en-US" altLang="zh-TW" sz="2400" dirty="0"/>
              <a:t>3.</a:t>
            </a:r>
            <a:r>
              <a:rPr lang="zh-TW" altLang="en-US" sz="2400" dirty="0"/>
              <a:t>更改傳輸速率 ，加快傳輸動作 </a:t>
            </a:r>
            <a:r>
              <a:rPr lang="en-US" altLang="zh-TW" sz="2400" dirty="0"/>
              <a:t>!!</a:t>
            </a:r>
            <a:endParaRPr lang="zh-TW" altLang="en-US" sz="2400" dirty="0"/>
          </a:p>
        </p:txBody>
      </p:sp>
      <p:pic>
        <p:nvPicPr>
          <p:cNvPr id="4" name="圖片 3">
            <a:extLst>
              <a:ext uri="{FF2B5EF4-FFF2-40B4-BE49-F238E27FC236}">
                <a16:creationId xmlns:a16="http://schemas.microsoft.com/office/drawing/2014/main" id="{5A084726-2527-4C56-B576-3B5601483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92" y="1369767"/>
            <a:ext cx="5820855" cy="4521986"/>
          </a:xfrm>
          <a:prstGeom prst="rect">
            <a:avLst/>
          </a:prstGeom>
        </p:spPr>
      </p:pic>
      <p:pic>
        <p:nvPicPr>
          <p:cNvPr id="6" name="圖片 5">
            <a:extLst>
              <a:ext uri="{FF2B5EF4-FFF2-40B4-BE49-F238E27FC236}">
                <a16:creationId xmlns:a16="http://schemas.microsoft.com/office/drawing/2014/main" id="{845CA8CA-04C4-4FF9-A94E-BF9E13A94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793" y="1375848"/>
            <a:ext cx="5503615" cy="4515905"/>
          </a:xfrm>
          <a:prstGeom prst="rect">
            <a:avLst/>
          </a:prstGeom>
        </p:spPr>
      </p:pic>
      <p:sp>
        <p:nvSpPr>
          <p:cNvPr id="7" name="矩形 6">
            <a:extLst>
              <a:ext uri="{FF2B5EF4-FFF2-40B4-BE49-F238E27FC236}">
                <a16:creationId xmlns:a16="http://schemas.microsoft.com/office/drawing/2014/main" id="{DC1F6FB5-6AA0-49FD-BC3B-A278F0D967CB}"/>
              </a:ext>
            </a:extLst>
          </p:cNvPr>
          <p:cNvSpPr/>
          <p:nvPr/>
        </p:nvSpPr>
        <p:spPr>
          <a:xfrm>
            <a:off x="2498103" y="4939645"/>
            <a:ext cx="1527142" cy="358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1B35174-F744-4930-9F05-821EEB91616A}"/>
              </a:ext>
            </a:extLst>
          </p:cNvPr>
          <p:cNvSpPr/>
          <p:nvPr/>
        </p:nvSpPr>
        <p:spPr>
          <a:xfrm>
            <a:off x="9907571" y="4600280"/>
            <a:ext cx="1414021" cy="1508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2E6DB3A2-0457-4B59-98B7-8AB02BF580D3}"/>
              </a:ext>
            </a:extLst>
          </p:cNvPr>
          <p:cNvSpPr txBox="1"/>
          <p:nvPr/>
        </p:nvSpPr>
        <p:spPr>
          <a:xfrm>
            <a:off x="4518119" y="6191578"/>
            <a:ext cx="2954655" cy="461665"/>
          </a:xfrm>
          <a:prstGeom prst="rect">
            <a:avLst/>
          </a:prstGeom>
          <a:noFill/>
        </p:spPr>
        <p:txBody>
          <a:bodyPr wrap="none" rtlCol="0">
            <a:spAutoFit/>
          </a:bodyPr>
          <a:lstStyle/>
          <a:p>
            <a:r>
              <a:rPr lang="zh-TW" altLang="en-US" sz="2400" dirty="0">
                <a:solidFill>
                  <a:srgbClr val="FF0000"/>
                </a:solidFill>
              </a:rPr>
              <a:t>完成驅動程式的安裝</a:t>
            </a:r>
          </a:p>
        </p:txBody>
      </p:sp>
      <p:sp>
        <p:nvSpPr>
          <p:cNvPr id="10" name="箭號: 向右 9">
            <a:extLst>
              <a:ext uri="{FF2B5EF4-FFF2-40B4-BE49-F238E27FC236}">
                <a16:creationId xmlns:a16="http://schemas.microsoft.com/office/drawing/2014/main" id="{53A17597-7B2C-49B6-A93E-D3F7B5BD9467}"/>
              </a:ext>
            </a:extLst>
          </p:cNvPr>
          <p:cNvSpPr/>
          <p:nvPr/>
        </p:nvSpPr>
        <p:spPr>
          <a:xfrm>
            <a:off x="5875977" y="4256202"/>
            <a:ext cx="757287" cy="344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29025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0F9932E1-A9FE-45BB-B1D3-4931E530BEAB}"/>
              </a:ext>
            </a:extLst>
          </p:cNvPr>
          <p:cNvSpPr txBox="1"/>
          <p:nvPr/>
        </p:nvSpPr>
        <p:spPr>
          <a:xfrm>
            <a:off x="117298" y="216816"/>
            <a:ext cx="4405886" cy="461665"/>
          </a:xfrm>
          <a:prstGeom prst="rect">
            <a:avLst/>
          </a:prstGeom>
          <a:noFill/>
        </p:spPr>
        <p:txBody>
          <a:bodyPr wrap="none" rtlCol="0">
            <a:spAutoFit/>
          </a:bodyPr>
          <a:lstStyle/>
          <a:p>
            <a:r>
              <a:rPr lang="en-US" altLang="zh-TW" sz="2400" dirty="0"/>
              <a:t>4.</a:t>
            </a:r>
            <a:r>
              <a:rPr lang="zh-TW" altLang="en-US" sz="2400" dirty="0"/>
              <a:t>安裝 </a:t>
            </a:r>
            <a:r>
              <a:rPr lang="en-US" altLang="zh-TW" sz="2400" dirty="0"/>
              <a:t>Arduino IDE for  1.8.13  (1)</a:t>
            </a:r>
          </a:p>
        </p:txBody>
      </p:sp>
      <p:pic>
        <p:nvPicPr>
          <p:cNvPr id="20" name="圖片 19">
            <a:extLst>
              <a:ext uri="{FF2B5EF4-FFF2-40B4-BE49-F238E27FC236}">
                <a16:creationId xmlns:a16="http://schemas.microsoft.com/office/drawing/2014/main" id="{8C3CC15D-FA9D-43D4-BC77-85B6E6B2E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9" y="818660"/>
            <a:ext cx="4026107" cy="2806844"/>
          </a:xfrm>
          <a:prstGeom prst="rect">
            <a:avLst/>
          </a:prstGeom>
        </p:spPr>
      </p:pic>
      <p:pic>
        <p:nvPicPr>
          <p:cNvPr id="22" name="圖片 21">
            <a:extLst>
              <a:ext uri="{FF2B5EF4-FFF2-40B4-BE49-F238E27FC236}">
                <a16:creationId xmlns:a16="http://schemas.microsoft.com/office/drawing/2014/main" id="{E0E7A709-4091-4684-B5C4-5A2F91CB0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886" y="799608"/>
            <a:ext cx="4045158" cy="2787793"/>
          </a:xfrm>
          <a:prstGeom prst="rect">
            <a:avLst/>
          </a:prstGeom>
        </p:spPr>
      </p:pic>
      <p:pic>
        <p:nvPicPr>
          <p:cNvPr id="24" name="圖片 23">
            <a:extLst>
              <a:ext uri="{FF2B5EF4-FFF2-40B4-BE49-F238E27FC236}">
                <a16:creationId xmlns:a16="http://schemas.microsoft.com/office/drawing/2014/main" id="{556EBA9A-DC89-4291-977D-95BEB3B5A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9044" y="799608"/>
            <a:ext cx="4026107" cy="2749691"/>
          </a:xfrm>
          <a:prstGeom prst="rect">
            <a:avLst/>
          </a:prstGeom>
        </p:spPr>
      </p:pic>
      <p:pic>
        <p:nvPicPr>
          <p:cNvPr id="26" name="圖片 25">
            <a:extLst>
              <a:ext uri="{FF2B5EF4-FFF2-40B4-BE49-F238E27FC236}">
                <a16:creationId xmlns:a16="http://schemas.microsoft.com/office/drawing/2014/main" id="{B9FB014E-7080-4086-8280-C47A07DFF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 y="4338105"/>
            <a:ext cx="4026107" cy="2235315"/>
          </a:xfrm>
          <a:prstGeom prst="rect">
            <a:avLst/>
          </a:prstGeom>
        </p:spPr>
      </p:pic>
      <p:pic>
        <p:nvPicPr>
          <p:cNvPr id="28" name="圖片 27">
            <a:extLst>
              <a:ext uri="{FF2B5EF4-FFF2-40B4-BE49-F238E27FC236}">
                <a16:creationId xmlns:a16="http://schemas.microsoft.com/office/drawing/2014/main" id="{DD0FA008-5108-409D-981B-C8E2777D2B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3886" y="4344455"/>
            <a:ext cx="4104230" cy="2228965"/>
          </a:xfrm>
          <a:prstGeom prst="rect">
            <a:avLst/>
          </a:prstGeom>
        </p:spPr>
      </p:pic>
      <p:pic>
        <p:nvPicPr>
          <p:cNvPr id="30" name="圖片 29">
            <a:extLst>
              <a:ext uri="{FF2B5EF4-FFF2-40B4-BE49-F238E27FC236}">
                <a16:creationId xmlns:a16="http://schemas.microsoft.com/office/drawing/2014/main" id="{8164040E-7147-43E1-83FE-2AE7D23AA7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8501" y="4338105"/>
            <a:ext cx="3935720" cy="2235315"/>
          </a:xfrm>
          <a:prstGeom prst="rect">
            <a:avLst/>
          </a:prstGeom>
        </p:spPr>
      </p:pic>
    </p:spTree>
    <p:extLst>
      <p:ext uri="{BB962C8B-B14F-4D97-AF65-F5344CB8AC3E}">
        <p14:creationId xmlns:p14="http://schemas.microsoft.com/office/powerpoint/2010/main" val="2759238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FA1AAD6-3EB5-4AA9-B1DB-BA27C7EE8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475" y="1904596"/>
            <a:ext cx="4019757" cy="2768742"/>
          </a:xfrm>
          <a:prstGeom prst="rect">
            <a:avLst/>
          </a:prstGeom>
        </p:spPr>
      </p:pic>
      <p:pic>
        <p:nvPicPr>
          <p:cNvPr id="6" name="圖片 5">
            <a:extLst>
              <a:ext uri="{FF2B5EF4-FFF2-40B4-BE49-F238E27FC236}">
                <a16:creationId xmlns:a16="http://schemas.microsoft.com/office/drawing/2014/main" id="{13C72E00-EE7C-4D1B-BEB6-DD57B355F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789" y="1358793"/>
            <a:ext cx="5867702" cy="4140413"/>
          </a:xfrm>
          <a:prstGeom prst="rect">
            <a:avLst/>
          </a:prstGeom>
        </p:spPr>
      </p:pic>
      <p:sp>
        <p:nvSpPr>
          <p:cNvPr id="7" name="矩形 6">
            <a:extLst>
              <a:ext uri="{FF2B5EF4-FFF2-40B4-BE49-F238E27FC236}">
                <a16:creationId xmlns:a16="http://schemas.microsoft.com/office/drawing/2014/main" id="{E1C17A22-B6CB-4782-A1D0-897B541ED8EC}"/>
              </a:ext>
            </a:extLst>
          </p:cNvPr>
          <p:cNvSpPr/>
          <p:nvPr/>
        </p:nvSpPr>
        <p:spPr>
          <a:xfrm>
            <a:off x="370190" y="388013"/>
            <a:ext cx="4405886" cy="461665"/>
          </a:xfrm>
          <a:prstGeom prst="rect">
            <a:avLst/>
          </a:prstGeom>
        </p:spPr>
        <p:txBody>
          <a:bodyPr wrap="none">
            <a:spAutoFit/>
          </a:bodyPr>
          <a:lstStyle/>
          <a:p>
            <a:r>
              <a:rPr lang="en-US" altLang="zh-TW" sz="2400" dirty="0"/>
              <a:t>4.</a:t>
            </a:r>
            <a:r>
              <a:rPr lang="zh-TW" altLang="en-US" sz="2400" dirty="0"/>
              <a:t>安裝 </a:t>
            </a:r>
            <a:r>
              <a:rPr lang="en-US" altLang="zh-TW" sz="2400" dirty="0"/>
              <a:t>Arduino IDE for  1.8.13  (2)</a:t>
            </a:r>
          </a:p>
        </p:txBody>
      </p:sp>
    </p:spTree>
    <p:extLst>
      <p:ext uri="{BB962C8B-B14F-4D97-AF65-F5344CB8AC3E}">
        <p14:creationId xmlns:p14="http://schemas.microsoft.com/office/powerpoint/2010/main" val="2898207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F90D4F0-4A6B-4257-9263-701441D08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24" y="1003202"/>
            <a:ext cx="4745595" cy="4851595"/>
          </a:xfrm>
          <a:prstGeom prst="rect">
            <a:avLst/>
          </a:prstGeom>
        </p:spPr>
      </p:pic>
      <p:pic>
        <p:nvPicPr>
          <p:cNvPr id="5" name="圖片 4">
            <a:extLst>
              <a:ext uri="{FF2B5EF4-FFF2-40B4-BE49-F238E27FC236}">
                <a16:creationId xmlns:a16="http://schemas.microsoft.com/office/drawing/2014/main" id="{D1844492-9588-4923-AC3F-ED8916A82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382" y="390412"/>
            <a:ext cx="6477722" cy="5502066"/>
          </a:xfrm>
          <a:prstGeom prst="rect">
            <a:avLst/>
          </a:prstGeom>
        </p:spPr>
      </p:pic>
      <p:sp>
        <p:nvSpPr>
          <p:cNvPr id="6" name="文字方塊 5">
            <a:extLst>
              <a:ext uri="{FF2B5EF4-FFF2-40B4-BE49-F238E27FC236}">
                <a16:creationId xmlns:a16="http://schemas.microsoft.com/office/drawing/2014/main" id="{2BB1BACD-ABFD-40D1-A75F-CAC55270D526}"/>
              </a:ext>
            </a:extLst>
          </p:cNvPr>
          <p:cNvSpPr txBox="1"/>
          <p:nvPr/>
        </p:nvSpPr>
        <p:spPr>
          <a:xfrm>
            <a:off x="231369" y="325270"/>
            <a:ext cx="4565160" cy="461665"/>
          </a:xfrm>
          <a:prstGeom prst="rect">
            <a:avLst/>
          </a:prstGeom>
          <a:noFill/>
        </p:spPr>
        <p:txBody>
          <a:bodyPr wrap="none" rtlCol="0">
            <a:spAutoFit/>
          </a:bodyPr>
          <a:lstStyle/>
          <a:p>
            <a:r>
              <a:rPr lang="en-US" altLang="zh-TW" sz="2400" dirty="0"/>
              <a:t>5. </a:t>
            </a:r>
            <a:r>
              <a:rPr lang="zh-TW" altLang="en-US" sz="2400" dirty="0"/>
              <a:t>設定 </a:t>
            </a:r>
            <a:r>
              <a:rPr lang="en-US" altLang="zh-TW" sz="2400" dirty="0"/>
              <a:t>STM32 </a:t>
            </a:r>
            <a:r>
              <a:rPr lang="zh-TW" altLang="en-US" sz="2400" dirty="0"/>
              <a:t>所需的管理員網址</a:t>
            </a:r>
          </a:p>
        </p:txBody>
      </p:sp>
      <p:sp>
        <p:nvSpPr>
          <p:cNvPr id="8" name="文字方塊 7">
            <a:extLst>
              <a:ext uri="{FF2B5EF4-FFF2-40B4-BE49-F238E27FC236}">
                <a16:creationId xmlns:a16="http://schemas.microsoft.com/office/drawing/2014/main" id="{1149A90A-E177-408D-B982-84CA58A49FAD}"/>
              </a:ext>
            </a:extLst>
          </p:cNvPr>
          <p:cNvSpPr txBox="1"/>
          <p:nvPr/>
        </p:nvSpPr>
        <p:spPr>
          <a:xfrm>
            <a:off x="1692523" y="6009510"/>
            <a:ext cx="10499477" cy="523220"/>
          </a:xfrm>
          <a:prstGeom prst="rect">
            <a:avLst/>
          </a:prstGeom>
          <a:noFill/>
        </p:spPr>
        <p:txBody>
          <a:bodyPr wrap="none" rtlCol="0">
            <a:spAutoFit/>
          </a:bodyPr>
          <a:lstStyle/>
          <a:p>
            <a:r>
              <a:rPr lang="en-US" altLang="zh-TW" sz="2800" b="1" dirty="0">
                <a:solidFill>
                  <a:srgbClr val="FF0000"/>
                </a:solidFill>
                <a:effectLst>
                  <a:outerShdw blurRad="38100" dist="38100" dir="2700000" algn="tl">
                    <a:srgbClr val="000000">
                      <a:alpha val="43137"/>
                    </a:srgbClr>
                  </a:outerShdw>
                </a:effectLst>
              </a:rPr>
              <a:t>http://dan.drown.org/stm32duino/package_STM32duino_index.json</a:t>
            </a:r>
            <a:endParaRPr lang="zh-TW" altLang="en-US" sz="2800" b="1" dirty="0">
              <a:solidFill>
                <a:srgbClr val="FF0000"/>
              </a:solidFill>
              <a:effectLst>
                <a:outerShdw blurRad="38100" dist="38100" dir="2700000" algn="tl">
                  <a:srgbClr val="000000">
                    <a:alpha val="43137"/>
                  </a:srgbClr>
                </a:outerShdw>
              </a:effectLst>
            </a:endParaRPr>
          </a:p>
        </p:txBody>
      </p:sp>
      <p:sp>
        <p:nvSpPr>
          <p:cNvPr id="13" name="矩形: 圓角 12">
            <a:extLst>
              <a:ext uri="{FF2B5EF4-FFF2-40B4-BE49-F238E27FC236}">
                <a16:creationId xmlns:a16="http://schemas.microsoft.com/office/drawing/2014/main" id="{FD611C29-DC4D-48E5-BCA6-12828470B2CD}"/>
              </a:ext>
            </a:extLst>
          </p:cNvPr>
          <p:cNvSpPr/>
          <p:nvPr/>
        </p:nvSpPr>
        <p:spPr>
          <a:xfrm>
            <a:off x="549895" y="4364760"/>
            <a:ext cx="1806805" cy="3580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7D61824D-29B4-4179-B7CA-23301C507D1A}"/>
              </a:ext>
            </a:extLst>
          </p:cNvPr>
          <p:cNvSpPr/>
          <p:nvPr/>
        </p:nvSpPr>
        <p:spPr>
          <a:xfrm>
            <a:off x="7046535" y="4440025"/>
            <a:ext cx="4077094" cy="3786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箭號: 向右 14">
            <a:extLst>
              <a:ext uri="{FF2B5EF4-FFF2-40B4-BE49-F238E27FC236}">
                <a16:creationId xmlns:a16="http://schemas.microsoft.com/office/drawing/2014/main" id="{1B21D9FA-1A9D-445C-8F9D-F18BDEE77A43}"/>
              </a:ext>
            </a:extLst>
          </p:cNvPr>
          <p:cNvSpPr/>
          <p:nvPr/>
        </p:nvSpPr>
        <p:spPr>
          <a:xfrm rot="16200000">
            <a:off x="8409435" y="5194892"/>
            <a:ext cx="1242768" cy="4903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8873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B52780A-CC1C-4D20-858E-BEA903174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9" y="1511218"/>
            <a:ext cx="5535993" cy="4466417"/>
          </a:xfrm>
          <a:prstGeom prst="rect">
            <a:avLst/>
          </a:prstGeom>
        </p:spPr>
      </p:pic>
      <p:pic>
        <p:nvPicPr>
          <p:cNvPr id="5" name="圖片 4">
            <a:extLst>
              <a:ext uri="{FF2B5EF4-FFF2-40B4-BE49-F238E27FC236}">
                <a16:creationId xmlns:a16="http://schemas.microsoft.com/office/drawing/2014/main" id="{B10AE4AE-FB37-4CCC-9E34-465BEDFAA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306" y="1669287"/>
            <a:ext cx="6656007" cy="4254719"/>
          </a:xfrm>
          <a:prstGeom prst="rect">
            <a:avLst/>
          </a:prstGeom>
        </p:spPr>
      </p:pic>
      <p:sp>
        <p:nvSpPr>
          <p:cNvPr id="7" name="矩形: 圓角 6">
            <a:extLst>
              <a:ext uri="{FF2B5EF4-FFF2-40B4-BE49-F238E27FC236}">
                <a16:creationId xmlns:a16="http://schemas.microsoft.com/office/drawing/2014/main" id="{8FE9490E-896A-4A30-8D57-8782ADB26554}"/>
              </a:ext>
            </a:extLst>
          </p:cNvPr>
          <p:cNvSpPr/>
          <p:nvPr/>
        </p:nvSpPr>
        <p:spPr>
          <a:xfrm>
            <a:off x="914400" y="4440024"/>
            <a:ext cx="1451728" cy="3487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FC22E0B4-3017-4153-BC63-B43E9EC5AD28}"/>
              </a:ext>
            </a:extLst>
          </p:cNvPr>
          <p:cNvSpPr/>
          <p:nvPr/>
        </p:nvSpPr>
        <p:spPr>
          <a:xfrm>
            <a:off x="3657600" y="1424861"/>
            <a:ext cx="1187777" cy="38508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FBC9ED9F-E78E-4314-95A6-6266DED5592C}"/>
              </a:ext>
            </a:extLst>
          </p:cNvPr>
          <p:cNvSpPr/>
          <p:nvPr/>
        </p:nvSpPr>
        <p:spPr>
          <a:xfrm>
            <a:off x="6523348" y="1914384"/>
            <a:ext cx="1442301" cy="38575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B8D934B-AA4D-4A17-BAA9-3D10AE63C8C2}"/>
              </a:ext>
            </a:extLst>
          </p:cNvPr>
          <p:cNvSpPr txBox="1"/>
          <p:nvPr/>
        </p:nvSpPr>
        <p:spPr>
          <a:xfrm>
            <a:off x="207389" y="322399"/>
            <a:ext cx="2722220" cy="461665"/>
          </a:xfrm>
          <a:prstGeom prst="rect">
            <a:avLst/>
          </a:prstGeom>
          <a:noFill/>
        </p:spPr>
        <p:txBody>
          <a:bodyPr wrap="none" rtlCol="0">
            <a:spAutoFit/>
          </a:bodyPr>
          <a:lstStyle/>
          <a:p>
            <a:r>
              <a:rPr lang="en-US" altLang="zh-TW" sz="2400" dirty="0"/>
              <a:t>6.</a:t>
            </a:r>
            <a:r>
              <a:rPr lang="zh-TW" altLang="en-US" sz="2400" dirty="0"/>
              <a:t>安裝開發板套件 </a:t>
            </a:r>
            <a:r>
              <a:rPr lang="en-US" altLang="zh-TW" sz="2400" dirty="0"/>
              <a:t>:</a:t>
            </a:r>
            <a:endParaRPr lang="zh-TW" altLang="en-US" sz="2000" dirty="0">
              <a:solidFill>
                <a:srgbClr val="FF0000"/>
              </a:solidFill>
            </a:endParaRPr>
          </a:p>
        </p:txBody>
      </p:sp>
      <p:sp>
        <p:nvSpPr>
          <p:cNvPr id="13" name="文字方塊 12">
            <a:extLst>
              <a:ext uri="{FF2B5EF4-FFF2-40B4-BE49-F238E27FC236}">
                <a16:creationId xmlns:a16="http://schemas.microsoft.com/office/drawing/2014/main" id="{A5B8F54E-2E43-4F76-9F53-A418C1BF22A5}"/>
              </a:ext>
            </a:extLst>
          </p:cNvPr>
          <p:cNvSpPr txBox="1"/>
          <p:nvPr/>
        </p:nvSpPr>
        <p:spPr>
          <a:xfrm>
            <a:off x="461913" y="878526"/>
            <a:ext cx="11520654" cy="461665"/>
          </a:xfrm>
          <a:prstGeom prst="rect">
            <a:avLst/>
          </a:prstGeom>
          <a:noFill/>
        </p:spPr>
        <p:txBody>
          <a:bodyPr wrap="none" rtlCol="0">
            <a:spAutoFit/>
          </a:bodyPr>
          <a:lstStyle/>
          <a:p>
            <a:r>
              <a:rPr lang="zh-TW" altLang="en-US" sz="2400" dirty="0">
                <a:solidFill>
                  <a:srgbClr val="C00000"/>
                </a:solidFill>
              </a:rPr>
              <a:t>開發板 </a:t>
            </a:r>
            <a:r>
              <a:rPr lang="en-US" altLang="zh-TW" sz="2400" dirty="0">
                <a:solidFill>
                  <a:srgbClr val="C00000"/>
                </a:solidFill>
                <a:sym typeface="Wingdings" panose="05000000000000000000" pitchFamily="2" charset="2"/>
              </a:rPr>
              <a:t></a:t>
            </a:r>
            <a:r>
              <a:rPr lang="en-US" altLang="zh-TW" sz="2400" dirty="0">
                <a:solidFill>
                  <a:srgbClr val="C00000"/>
                </a:solidFill>
              </a:rPr>
              <a:t> </a:t>
            </a:r>
            <a:r>
              <a:rPr lang="zh-TW" altLang="en-US" sz="2400" dirty="0">
                <a:solidFill>
                  <a:srgbClr val="C00000"/>
                </a:solidFill>
              </a:rPr>
              <a:t>開發板管理員 </a:t>
            </a:r>
            <a:r>
              <a:rPr lang="en-US" altLang="zh-TW" sz="2400" dirty="0">
                <a:solidFill>
                  <a:srgbClr val="C00000"/>
                </a:solidFill>
                <a:sym typeface="Wingdings" panose="05000000000000000000" pitchFamily="2" charset="2"/>
              </a:rPr>
              <a:t></a:t>
            </a:r>
            <a:r>
              <a:rPr lang="zh-TW" altLang="en-US" sz="2400" dirty="0">
                <a:solidFill>
                  <a:srgbClr val="C00000"/>
                </a:solidFill>
              </a:rPr>
              <a:t>型</a:t>
            </a:r>
            <a:r>
              <a:rPr lang="en-US" altLang="zh-TW" sz="2400" dirty="0">
                <a:solidFill>
                  <a:srgbClr val="C00000"/>
                </a:solidFill>
              </a:rPr>
              <a:t>:</a:t>
            </a:r>
            <a:r>
              <a:rPr lang="zh-TW" altLang="en-US" sz="2400" dirty="0">
                <a:solidFill>
                  <a:srgbClr val="C00000"/>
                </a:solidFill>
              </a:rPr>
              <a:t>全部  </a:t>
            </a:r>
            <a:r>
              <a:rPr lang="en-US" altLang="zh-TW" sz="2400" dirty="0">
                <a:solidFill>
                  <a:srgbClr val="C00000"/>
                </a:solidFill>
              </a:rPr>
              <a:t>STM32 </a:t>
            </a:r>
            <a:r>
              <a:rPr lang="en-US" altLang="zh-TW" sz="2400" dirty="0">
                <a:solidFill>
                  <a:srgbClr val="C00000"/>
                </a:solidFill>
                <a:sym typeface="Wingdings" panose="05000000000000000000" pitchFamily="2" charset="2"/>
              </a:rPr>
              <a:t></a:t>
            </a:r>
            <a:r>
              <a:rPr lang="en-US" altLang="zh-TW" sz="2400" dirty="0">
                <a:solidFill>
                  <a:srgbClr val="C00000"/>
                </a:solidFill>
              </a:rPr>
              <a:t> </a:t>
            </a:r>
            <a:r>
              <a:rPr lang="zh-TW" altLang="en-US" sz="2400" dirty="0">
                <a:solidFill>
                  <a:srgbClr val="C00000"/>
                </a:solidFill>
              </a:rPr>
              <a:t>選擇 </a:t>
            </a:r>
            <a:r>
              <a:rPr lang="en-US" altLang="zh-TW" sz="2400" dirty="0">
                <a:solidFill>
                  <a:srgbClr val="C00000"/>
                </a:solidFill>
              </a:rPr>
              <a:t>STM32F1xx/GD32Fxx boards </a:t>
            </a:r>
            <a:r>
              <a:rPr lang="en-US" altLang="zh-TW" sz="2400" dirty="0">
                <a:solidFill>
                  <a:srgbClr val="C00000"/>
                </a:solidFill>
                <a:sym typeface="Wingdings" panose="05000000000000000000" pitchFamily="2" charset="2"/>
              </a:rPr>
              <a:t> </a:t>
            </a:r>
            <a:r>
              <a:rPr lang="zh-TW" altLang="en-US" sz="2400" dirty="0">
                <a:solidFill>
                  <a:srgbClr val="C00000"/>
                </a:solidFill>
                <a:sym typeface="Wingdings" panose="05000000000000000000" pitchFamily="2" charset="2"/>
              </a:rPr>
              <a:t>安裝</a:t>
            </a:r>
            <a:endParaRPr lang="zh-TW" altLang="en-US" sz="2400" dirty="0">
              <a:solidFill>
                <a:srgbClr val="C00000"/>
              </a:solidFill>
            </a:endParaRPr>
          </a:p>
        </p:txBody>
      </p:sp>
    </p:spTree>
    <p:extLst>
      <p:ext uri="{BB962C8B-B14F-4D97-AF65-F5344CB8AC3E}">
        <p14:creationId xmlns:p14="http://schemas.microsoft.com/office/powerpoint/2010/main" val="612401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D01981FA-1634-499F-9FF1-9966CD45BDF7}"/>
              </a:ext>
            </a:extLst>
          </p:cNvPr>
          <p:cNvSpPr txBox="1"/>
          <p:nvPr/>
        </p:nvSpPr>
        <p:spPr>
          <a:xfrm>
            <a:off x="791851" y="386498"/>
            <a:ext cx="5645072" cy="461665"/>
          </a:xfrm>
          <a:prstGeom prst="rect">
            <a:avLst/>
          </a:prstGeom>
          <a:noFill/>
        </p:spPr>
        <p:txBody>
          <a:bodyPr wrap="none" rtlCol="0">
            <a:spAutoFit/>
          </a:bodyPr>
          <a:lstStyle/>
          <a:p>
            <a:r>
              <a:rPr lang="en-US" altLang="zh-TW" sz="2400" dirty="0"/>
              <a:t>7.</a:t>
            </a:r>
            <a:r>
              <a:rPr lang="zh-TW" altLang="en-US" sz="2400" dirty="0"/>
              <a:t>開啟 </a:t>
            </a:r>
            <a:r>
              <a:rPr lang="en-US" altLang="zh-TW" sz="2400" dirty="0"/>
              <a:t>Arduino IDE </a:t>
            </a:r>
            <a:r>
              <a:rPr lang="zh-TW" altLang="en-US" sz="2400" dirty="0"/>
              <a:t>程式 ，設定以下動作 </a:t>
            </a:r>
            <a:r>
              <a:rPr lang="en-US" altLang="zh-TW" sz="2400" dirty="0"/>
              <a:t>:</a:t>
            </a:r>
            <a:endParaRPr lang="zh-TW" altLang="en-US" sz="2400" dirty="0"/>
          </a:p>
        </p:txBody>
      </p:sp>
      <p:pic>
        <p:nvPicPr>
          <p:cNvPr id="5" name="圖片 4">
            <a:extLst>
              <a:ext uri="{FF2B5EF4-FFF2-40B4-BE49-F238E27FC236}">
                <a16:creationId xmlns:a16="http://schemas.microsoft.com/office/drawing/2014/main" id="{408C678B-B7EE-49DA-9F38-C799F8E77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335" y="1054951"/>
            <a:ext cx="9640903" cy="5659801"/>
          </a:xfrm>
          <a:prstGeom prst="rect">
            <a:avLst/>
          </a:prstGeom>
        </p:spPr>
      </p:pic>
      <p:sp>
        <p:nvSpPr>
          <p:cNvPr id="6" name="矩形 5">
            <a:extLst>
              <a:ext uri="{FF2B5EF4-FFF2-40B4-BE49-F238E27FC236}">
                <a16:creationId xmlns:a16="http://schemas.microsoft.com/office/drawing/2014/main" id="{F8F2028B-6A4F-4B9F-8F77-CC33CB8F9A34}"/>
              </a:ext>
            </a:extLst>
          </p:cNvPr>
          <p:cNvSpPr/>
          <p:nvPr/>
        </p:nvSpPr>
        <p:spPr>
          <a:xfrm>
            <a:off x="8078771" y="4939645"/>
            <a:ext cx="2564091" cy="2450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80183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0E8F917-7139-413A-BC18-983A471FC3BA}"/>
              </a:ext>
            </a:extLst>
          </p:cNvPr>
          <p:cNvSpPr txBox="1"/>
          <p:nvPr/>
        </p:nvSpPr>
        <p:spPr>
          <a:xfrm>
            <a:off x="867266" y="575035"/>
            <a:ext cx="3953326" cy="461665"/>
          </a:xfrm>
          <a:prstGeom prst="rect">
            <a:avLst/>
          </a:prstGeom>
          <a:noFill/>
        </p:spPr>
        <p:txBody>
          <a:bodyPr wrap="none" rtlCol="0">
            <a:spAutoFit/>
          </a:bodyPr>
          <a:lstStyle/>
          <a:p>
            <a:r>
              <a:rPr lang="en-US" altLang="zh-TW" sz="2400" dirty="0"/>
              <a:t>8.</a:t>
            </a:r>
            <a:r>
              <a:rPr lang="zh-TW" altLang="en-US" sz="2400" dirty="0"/>
              <a:t>確認設定與以下畫面相同 </a:t>
            </a:r>
            <a:r>
              <a:rPr lang="en-US" altLang="zh-TW" sz="2400" dirty="0"/>
              <a:t>:</a:t>
            </a:r>
            <a:endParaRPr lang="zh-TW" altLang="en-US" sz="2400" dirty="0"/>
          </a:p>
        </p:txBody>
      </p:sp>
      <p:pic>
        <p:nvPicPr>
          <p:cNvPr id="4" name="圖片 3">
            <a:extLst>
              <a:ext uri="{FF2B5EF4-FFF2-40B4-BE49-F238E27FC236}">
                <a16:creationId xmlns:a16="http://schemas.microsoft.com/office/drawing/2014/main" id="{66B19A56-4E0A-4C8B-AF99-C538999E0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266" y="1158350"/>
            <a:ext cx="6794533" cy="5413461"/>
          </a:xfrm>
          <a:prstGeom prst="rect">
            <a:avLst/>
          </a:prstGeom>
        </p:spPr>
      </p:pic>
      <p:sp>
        <p:nvSpPr>
          <p:cNvPr id="5" name="矩形 4">
            <a:extLst>
              <a:ext uri="{FF2B5EF4-FFF2-40B4-BE49-F238E27FC236}">
                <a16:creationId xmlns:a16="http://schemas.microsoft.com/office/drawing/2014/main" id="{7B7278D7-40C5-4E1A-86B9-ABE74F115C67}"/>
              </a:ext>
            </a:extLst>
          </p:cNvPr>
          <p:cNvSpPr/>
          <p:nvPr/>
        </p:nvSpPr>
        <p:spPr>
          <a:xfrm>
            <a:off x="2196445" y="3761295"/>
            <a:ext cx="4835951" cy="13951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8A0499F-479E-4394-8C0F-186CE66FBBA8}"/>
              </a:ext>
            </a:extLst>
          </p:cNvPr>
          <p:cNvSpPr txBox="1"/>
          <p:nvPr/>
        </p:nvSpPr>
        <p:spPr>
          <a:xfrm>
            <a:off x="8007226" y="3761295"/>
            <a:ext cx="3438204" cy="1323439"/>
          </a:xfrm>
          <a:prstGeom prst="rect">
            <a:avLst/>
          </a:prstGeom>
          <a:noFill/>
        </p:spPr>
        <p:txBody>
          <a:bodyPr wrap="square" rtlCol="0">
            <a:spAutoFit/>
          </a:bodyPr>
          <a:lstStyle/>
          <a:p>
            <a:r>
              <a:rPr lang="zh-TW" altLang="en-US" sz="2000" dirty="0">
                <a:solidFill>
                  <a:srgbClr val="FF0000"/>
                </a:solidFill>
              </a:rPr>
              <a:t>請注意 </a:t>
            </a:r>
            <a:r>
              <a:rPr lang="en-US" altLang="zh-TW" sz="2000" dirty="0">
                <a:solidFill>
                  <a:srgbClr val="FF0000"/>
                </a:solidFill>
              </a:rPr>
              <a:t>: </a:t>
            </a:r>
            <a:r>
              <a:rPr lang="zh-TW" altLang="en-US" sz="2000" dirty="0">
                <a:solidFill>
                  <a:srgbClr val="FF0000"/>
                </a:solidFill>
              </a:rPr>
              <a:t>若之後任意更改設定，</a:t>
            </a:r>
            <a:endParaRPr lang="en-US" altLang="zh-TW" sz="2000" dirty="0">
              <a:solidFill>
                <a:srgbClr val="FF0000"/>
              </a:solidFill>
            </a:endParaRPr>
          </a:p>
          <a:p>
            <a:r>
              <a:rPr lang="zh-TW" altLang="en-US" sz="2000" dirty="0">
                <a:solidFill>
                  <a:srgbClr val="FF0000"/>
                </a:solidFill>
              </a:rPr>
              <a:t>有可能讓板子啟動方式毀損，</a:t>
            </a:r>
            <a:endParaRPr lang="en-US" altLang="zh-TW" sz="2000" dirty="0">
              <a:solidFill>
                <a:srgbClr val="FF0000"/>
              </a:solidFill>
            </a:endParaRPr>
          </a:p>
          <a:p>
            <a:r>
              <a:rPr lang="zh-TW" altLang="en-US" sz="2000" dirty="0">
                <a:solidFill>
                  <a:srgbClr val="FF0000"/>
                </a:solidFill>
              </a:rPr>
              <a:t>導致系統再也找不到 該序列埠 </a:t>
            </a:r>
            <a:r>
              <a:rPr lang="en-US" altLang="zh-TW" sz="2000" dirty="0">
                <a:solidFill>
                  <a:srgbClr val="FF0000"/>
                </a:solidFill>
              </a:rPr>
              <a:t>(Maple Mini) !!</a:t>
            </a:r>
            <a:endParaRPr lang="zh-TW" altLang="en-US" sz="2000" dirty="0">
              <a:solidFill>
                <a:srgbClr val="FF0000"/>
              </a:solidFill>
            </a:endParaRPr>
          </a:p>
        </p:txBody>
      </p:sp>
      <p:sp>
        <p:nvSpPr>
          <p:cNvPr id="7" name="矩形: 圓角 6">
            <a:extLst>
              <a:ext uri="{FF2B5EF4-FFF2-40B4-BE49-F238E27FC236}">
                <a16:creationId xmlns:a16="http://schemas.microsoft.com/office/drawing/2014/main" id="{3045D673-DABB-4FE5-B5A4-1919488593D8}"/>
              </a:ext>
            </a:extLst>
          </p:cNvPr>
          <p:cNvSpPr/>
          <p:nvPr/>
        </p:nvSpPr>
        <p:spPr>
          <a:xfrm>
            <a:off x="7825339" y="3619099"/>
            <a:ext cx="3801979" cy="167479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箭號: 向右 7">
            <a:extLst>
              <a:ext uri="{FF2B5EF4-FFF2-40B4-BE49-F238E27FC236}">
                <a16:creationId xmlns:a16="http://schemas.microsoft.com/office/drawing/2014/main" id="{538A14FE-71C0-4F48-90CF-86A6D702644B}"/>
              </a:ext>
            </a:extLst>
          </p:cNvPr>
          <p:cNvSpPr/>
          <p:nvPr/>
        </p:nvSpPr>
        <p:spPr>
          <a:xfrm rot="10800000">
            <a:off x="7176130" y="4239928"/>
            <a:ext cx="558265" cy="433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等腰三角形 9">
            <a:extLst>
              <a:ext uri="{FF2B5EF4-FFF2-40B4-BE49-F238E27FC236}">
                <a16:creationId xmlns:a16="http://schemas.microsoft.com/office/drawing/2014/main" id="{0A8FFC25-72FD-45B8-A7C2-9A89C26EFE33}"/>
              </a:ext>
            </a:extLst>
          </p:cNvPr>
          <p:cNvSpPr/>
          <p:nvPr/>
        </p:nvSpPr>
        <p:spPr>
          <a:xfrm>
            <a:off x="8807116" y="1744424"/>
            <a:ext cx="1511166" cy="1573730"/>
          </a:xfrm>
          <a:prstGeom prst="triangl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4E90B939-F8CB-4E6A-BEF0-9B1D16B7E895}"/>
              </a:ext>
            </a:extLst>
          </p:cNvPr>
          <p:cNvSpPr txBox="1"/>
          <p:nvPr/>
        </p:nvSpPr>
        <p:spPr>
          <a:xfrm>
            <a:off x="9312442" y="2020042"/>
            <a:ext cx="654518" cy="1323439"/>
          </a:xfrm>
          <a:prstGeom prst="rect">
            <a:avLst/>
          </a:prstGeom>
          <a:noFill/>
        </p:spPr>
        <p:txBody>
          <a:bodyPr wrap="square" rtlCol="0">
            <a:spAutoFit/>
          </a:bodyPr>
          <a:lstStyle/>
          <a:p>
            <a:r>
              <a:rPr lang="en-US" altLang="zh-TW" sz="8000" dirty="0"/>
              <a:t>!</a:t>
            </a:r>
            <a:endParaRPr lang="zh-TW" altLang="en-US" sz="8000" dirty="0"/>
          </a:p>
        </p:txBody>
      </p:sp>
    </p:spTree>
    <p:extLst>
      <p:ext uri="{BB962C8B-B14F-4D97-AF65-F5344CB8AC3E}">
        <p14:creationId xmlns:p14="http://schemas.microsoft.com/office/powerpoint/2010/main" val="2813022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15A89F3-2784-4AB8-8217-61EA5FED7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4917" y="840557"/>
            <a:ext cx="3921190" cy="4793734"/>
          </a:xfrm>
          <a:prstGeom prst="rect">
            <a:avLst/>
          </a:prstGeom>
        </p:spPr>
      </p:pic>
      <p:pic>
        <p:nvPicPr>
          <p:cNvPr id="5" name="圖片 4">
            <a:extLst>
              <a:ext uri="{FF2B5EF4-FFF2-40B4-BE49-F238E27FC236}">
                <a16:creationId xmlns:a16="http://schemas.microsoft.com/office/drawing/2014/main" id="{6F642042-E2D6-4004-8EE7-23EB3F43A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43934" y="4382534"/>
            <a:ext cx="2654300" cy="1086497"/>
          </a:xfrm>
          <a:prstGeom prst="rect">
            <a:avLst/>
          </a:prstGeom>
        </p:spPr>
      </p:pic>
      <p:cxnSp>
        <p:nvCxnSpPr>
          <p:cNvPr id="11" name="接點: 肘形 10">
            <a:extLst>
              <a:ext uri="{FF2B5EF4-FFF2-40B4-BE49-F238E27FC236}">
                <a16:creationId xmlns:a16="http://schemas.microsoft.com/office/drawing/2014/main" id="{4B5041DC-9BD8-4589-993D-93300B037979}"/>
              </a:ext>
            </a:extLst>
          </p:cNvPr>
          <p:cNvCxnSpPr/>
          <p:nvPr/>
        </p:nvCxnSpPr>
        <p:spPr>
          <a:xfrm>
            <a:off x="4213781" y="5090474"/>
            <a:ext cx="2356701" cy="12700"/>
          </a:xfrm>
          <a:prstGeom prst="bentConnector3">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3" name="接點: 肘形 12">
            <a:extLst>
              <a:ext uri="{FF2B5EF4-FFF2-40B4-BE49-F238E27FC236}">
                <a16:creationId xmlns:a16="http://schemas.microsoft.com/office/drawing/2014/main" id="{3844D23D-9F92-4B55-8CE6-CE760E9CE189}"/>
              </a:ext>
            </a:extLst>
          </p:cNvPr>
          <p:cNvCxnSpPr/>
          <p:nvPr/>
        </p:nvCxnSpPr>
        <p:spPr>
          <a:xfrm>
            <a:off x="4213781" y="4769963"/>
            <a:ext cx="2243580" cy="155820"/>
          </a:xfrm>
          <a:prstGeom prst="bentConnector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728D5620-2768-4EB3-9622-C35641EAD845}"/>
              </a:ext>
            </a:extLst>
          </p:cNvPr>
          <p:cNvCxnSpPr>
            <a:stCxn id="5" idx="1"/>
          </p:cNvCxnSpPr>
          <p:nvPr/>
        </p:nvCxnSpPr>
        <p:spPr>
          <a:xfrm flipV="1">
            <a:off x="4298234" y="4515439"/>
            <a:ext cx="1961164" cy="410343"/>
          </a:xfrm>
          <a:prstGeom prst="bentConnector3">
            <a:avLst>
              <a:gd name="adj1" fmla="val 36060"/>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9F5EC016-5B5B-498B-B53F-A78AE7BADA7C}"/>
              </a:ext>
            </a:extLst>
          </p:cNvPr>
          <p:cNvSpPr txBox="1"/>
          <p:nvPr/>
        </p:nvSpPr>
        <p:spPr>
          <a:xfrm>
            <a:off x="659876" y="659876"/>
            <a:ext cx="1569660" cy="646331"/>
          </a:xfrm>
          <a:prstGeom prst="rect">
            <a:avLst/>
          </a:prstGeom>
          <a:noFill/>
        </p:spPr>
        <p:txBody>
          <a:bodyPr wrap="none" rtlCol="0">
            <a:spAutoFit/>
          </a:bodyPr>
          <a:lstStyle/>
          <a:p>
            <a:r>
              <a:rPr lang="zh-TW" altLang="en-US" sz="3600" dirty="0"/>
              <a:t>電路圖</a:t>
            </a:r>
          </a:p>
        </p:txBody>
      </p:sp>
    </p:spTree>
    <p:extLst>
      <p:ext uri="{BB962C8B-B14F-4D97-AF65-F5344CB8AC3E}">
        <p14:creationId xmlns:p14="http://schemas.microsoft.com/office/powerpoint/2010/main" val="3649759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4B4A50EC-D5FB-4F79-889D-5CC7B984FFE8}"/>
              </a:ext>
            </a:extLst>
          </p:cNvPr>
          <p:cNvSpPr txBox="1"/>
          <p:nvPr/>
        </p:nvSpPr>
        <p:spPr>
          <a:xfrm>
            <a:off x="188537" y="669303"/>
            <a:ext cx="2876108" cy="523220"/>
          </a:xfrm>
          <a:prstGeom prst="rect">
            <a:avLst/>
          </a:prstGeom>
          <a:noFill/>
        </p:spPr>
        <p:txBody>
          <a:bodyPr wrap="none" rtlCol="0">
            <a:spAutoFit/>
          </a:bodyPr>
          <a:lstStyle/>
          <a:p>
            <a:r>
              <a:rPr lang="zh-TW" altLang="en-US" sz="2800" dirty="0"/>
              <a:t>基礎感測器練習 </a:t>
            </a:r>
            <a:r>
              <a:rPr lang="en-US" altLang="zh-TW" sz="2800" dirty="0"/>
              <a:t>:</a:t>
            </a:r>
            <a:endParaRPr lang="zh-TW" altLang="en-US" sz="2800" dirty="0"/>
          </a:p>
        </p:txBody>
      </p:sp>
      <p:sp>
        <p:nvSpPr>
          <p:cNvPr id="3" name="矩形 2">
            <a:extLst>
              <a:ext uri="{FF2B5EF4-FFF2-40B4-BE49-F238E27FC236}">
                <a16:creationId xmlns:a16="http://schemas.microsoft.com/office/drawing/2014/main" id="{91181567-6B70-4E6B-A558-C635F3CCAAAD}"/>
              </a:ext>
            </a:extLst>
          </p:cNvPr>
          <p:cNvSpPr/>
          <p:nvPr/>
        </p:nvSpPr>
        <p:spPr>
          <a:xfrm>
            <a:off x="188537" y="1732192"/>
            <a:ext cx="3139125" cy="1754326"/>
          </a:xfrm>
          <a:prstGeom prst="rect">
            <a:avLst/>
          </a:prstGeom>
        </p:spPr>
        <p:txBody>
          <a:bodyPr wrap="square">
            <a:spAutoFit/>
          </a:bodyPr>
          <a:lstStyle/>
          <a:p>
            <a:r>
              <a:rPr lang="en-US" altLang="zh-TW" dirty="0"/>
              <a:t>STEP 1</a:t>
            </a:r>
            <a:r>
              <a:rPr lang="zh-TW" altLang="en-US" dirty="0"/>
              <a:t>：打開</a:t>
            </a:r>
            <a:r>
              <a:rPr lang="en-US" altLang="zh-TW" dirty="0"/>
              <a:t>DHT11.ino</a:t>
            </a:r>
            <a:r>
              <a:rPr lang="zh-TW" altLang="en-US" dirty="0"/>
              <a:t>，並至</a:t>
            </a:r>
            <a:r>
              <a:rPr lang="en-US" altLang="zh-TW" dirty="0"/>
              <a:t>Arduino</a:t>
            </a:r>
            <a:r>
              <a:rPr lang="zh-TW" altLang="en-US" dirty="0"/>
              <a:t>的工具</a:t>
            </a:r>
            <a:r>
              <a:rPr lang="en-US" altLang="zh-TW" dirty="0"/>
              <a:t>-&gt;</a:t>
            </a:r>
            <a:r>
              <a:rPr lang="zh-TW" altLang="en-US" dirty="0"/>
              <a:t>序列埠中找到</a:t>
            </a:r>
            <a:r>
              <a:rPr lang="en-US" altLang="zh-TW" dirty="0"/>
              <a:t>USB</a:t>
            </a:r>
            <a:r>
              <a:rPr lang="zh-TW" altLang="en-US" dirty="0"/>
              <a:t>模組的</a:t>
            </a:r>
            <a:r>
              <a:rPr lang="en-US" altLang="zh-TW" dirty="0"/>
              <a:t>COM PORT</a:t>
            </a:r>
            <a:r>
              <a:rPr lang="zh-TW" altLang="en-US" dirty="0"/>
              <a:t>編號，可至控制台確認。</a:t>
            </a:r>
            <a:endParaRPr lang="en-US" altLang="zh-TW" dirty="0"/>
          </a:p>
          <a:p>
            <a:endParaRPr lang="en-US" altLang="zh-TW" dirty="0"/>
          </a:p>
          <a:p>
            <a:endParaRPr lang="zh-TW" altLang="en-US" dirty="0"/>
          </a:p>
        </p:txBody>
      </p:sp>
      <p:pic>
        <p:nvPicPr>
          <p:cNvPr id="5" name="圖片 4">
            <a:extLst>
              <a:ext uri="{FF2B5EF4-FFF2-40B4-BE49-F238E27FC236}">
                <a16:creationId xmlns:a16="http://schemas.microsoft.com/office/drawing/2014/main" id="{1EB864C4-C236-496F-BA79-ABA46C5CE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662" y="669303"/>
            <a:ext cx="8312150" cy="5797550"/>
          </a:xfrm>
          <a:prstGeom prst="rect">
            <a:avLst/>
          </a:prstGeom>
        </p:spPr>
      </p:pic>
    </p:spTree>
    <p:extLst>
      <p:ext uri="{BB962C8B-B14F-4D97-AF65-F5344CB8AC3E}">
        <p14:creationId xmlns:p14="http://schemas.microsoft.com/office/powerpoint/2010/main" val="759418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4E3E5BB-DA4C-4179-866D-B107AB822A8E}"/>
              </a:ext>
            </a:extLst>
          </p:cNvPr>
          <p:cNvSpPr/>
          <p:nvPr/>
        </p:nvSpPr>
        <p:spPr>
          <a:xfrm>
            <a:off x="1822515" y="597455"/>
            <a:ext cx="8990030" cy="5663089"/>
          </a:xfrm>
          <a:prstGeom prst="rect">
            <a:avLst/>
          </a:prstGeom>
        </p:spPr>
        <p:txBody>
          <a:bodyPr wrap="square" spcCol="180000">
            <a:spAutoFit/>
          </a:bodyPr>
          <a:lstStyle/>
          <a:p>
            <a:pPr marL="742950" lvl="0" indent="-742950">
              <a:spcBef>
                <a:spcPts val="1200"/>
              </a:spcBef>
              <a:buFont typeface="+mj-lt"/>
              <a:buAutoNum type="arabicPeriod"/>
            </a:pPr>
            <a:r>
              <a:rPr lang="en-US" altLang="zh-TW" sz="3600" dirty="0">
                <a:solidFill>
                  <a:prstClr val="black"/>
                </a:solidFill>
                <a:latin typeface="Adobe Caslon Pro Bold" panose="0205070206050A020403" pitchFamily="18" charset="0"/>
                <a:ea typeface="標楷體" panose="03000509000000000000" pitchFamily="65" charset="-120"/>
              </a:rPr>
              <a:t>DSI2598+ </a:t>
            </a:r>
            <a:r>
              <a:rPr lang="zh-TW" altLang="en-US" sz="3600" dirty="0">
                <a:solidFill>
                  <a:prstClr val="black"/>
                </a:solidFill>
                <a:latin typeface="Adobe Caslon Pro Bold" panose="0205070206050A020403" pitchFamily="18" charset="0"/>
                <a:ea typeface="標楷體" panose="03000509000000000000" pitchFamily="65" charset="-120"/>
              </a:rPr>
              <a:t>開發板基礎介紹</a:t>
            </a:r>
            <a:endParaRPr lang="en-US" altLang="zh-TW" sz="3600" dirty="0">
              <a:solidFill>
                <a:prstClr val="black"/>
              </a:solidFill>
              <a:latin typeface="Adobe Caslon Pro Bold" panose="0205070206050A020403" pitchFamily="18" charset="0"/>
              <a:ea typeface="標楷體" panose="03000509000000000000" pitchFamily="65" charset="-120"/>
            </a:endParaRPr>
          </a:p>
          <a:p>
            <a:pPr marL="742950" lvl="0" indent="-742950">
              <a:spcBef>
                <a:spcPts val="1200"/>
              </a:spcBef>
              <a:buFont typeface="+mj-lt"/>
              <a:buAutoNum type="arabicPeriod"/>
            </a:pPr>
            <a:r>
              <a:rPr lang="zh-TW" altLang="en-US" sz="4000" dirty="0">
                <a:solidFill>
                  <a:prstClr val="black"/>
                </a:solidFill>
                <a:latin typeface="Adobe Caslon Pro Bold" panose="0205070206050A020403" pitchFamily="18" charset="0"/>
                <a:ea typeface="標楷體" panose="03000509000000000000" pitchFamily="65" charset="-120"/>
              </a:rPr>
              <a:t>安裝開發板環境設定及基礎練習</a:t>
            </a:r>
            <a:endParaRPr lang="en-US" altLang="zh-TW" sz="4000" dirty="0">
              <a:solidFill>
                <a:prstClr val="black"/>
              </a:solidFill>
              <a:latin typeface="Adobe Caslon Pro Bold" panose="0205070206050A020403" pitchFamily="18" charset="0"/>
              <a:ea typeface="標楷體" panose="03000509000000000000" pitchFamily="65" charset="-120"/>
            </a:endParaRPr>
          </a:p>
          <a:p>
            <a:pPr marL="742950" lvl="0" indent="-742950">
              <a:spcBef>
                <a:spcPts val="1200"/>
              </a:spcBef>
              <a:buFont typeface="+mj-lt"/>
              <a:buAutoNum type="arabicPeriod"/>
            </a:pPr>
            <a:r>
              <a:rPr lang="en-US" altLang="zh-TW" sz="3600" dirty="0">
                <a:solidFill>
                  <a:prstClr val="black"/>
                </a:solidFill>
                <a:latin typeface="Adobe Caslon Pro Bold" panose="0205070206050A020403" pitchFamily="18" charset="0"/>
                <a:ea typeface="標楷體" panose="03000509000000000000" pitchFamily="65" charset="-120"/>
              </a:rPr>
              <a:t>AT_Command </a:t>
            </a:r>
            <a:r>
              <a:rPr lang="zh-TW" altLang="en-US" sz="3600" dirty="0">
                <a:solidFill>
                  <a:prstClr val="black"/>
                </a:solidFill>
                <a:latin typeface="Adobe Caslon Pro Bold" panose="0205070206050A020403" pitchFamily="18" charset="0"/>
                <a:ea typeface="標楷體" panose="03000509000000000000" pitchFamily="65" charset="-120"/>
              </a:rPr>
              <a:t>概略說明</a:t>
            </a:r>
            <a:endParaRPr lang="en-US" altLang="zh-TW" sz="3600" dirty="0">
              <a:solidFill>
                <a:prstClr val="black"/>
              </a:solidFill>
              <a:latin typeface="Adobe Caslon Pro Bold" panose="0205070206050A020403" pitchFamily="18" charset="0"/>
              <a:ea typeface="標楷體" panose="03000509000000000000" pitchFamily="65" charset="-120"/>
            </a:endParaRPr>
          </a:p>
          <a:p>
            <a:pPr marL="742950" lvl="0" indent="-742950">
              <a:spcBef>
                <a:spcPts val="1200"/>
              </a:spcBef>
              <a:buFont typeface="+mj-lt"/>
              <a:buAutoNum type="arabicPeriod"/>
            </a:pPr>
            <a:r>
              <a:rPr lang="en-US" altLang="zh-TW" sz="3600" dirty="0">
                <a:solidFill>
                  <a:prstClr val="black"/>
                </a:solidFill>
                <a:latin typeface="Adobe Caslon Pro Bold" panose="0205070206050A020403" pitchFamily="18" charset="0"/>
                <a:ea typeface="標楷體" panose="03000509000000000000" pitchFamily="65" charset="-120"/>
              </a:rPr>
              <a:t>APN (Access Point Name) </a:t>
            </a:r>
            <a:r>
              <a:rPr lang="zh-TW" altLang="en-US" sz="3600" dirty="0">
                <a:solidFill>
                  <a:prstClr val="black"/>
                </a:solidFill>
                <a:latin typeface="Adobe Caslon Pro Bold" panose="0205070206050A020403" pitchFamily="18" charset="0"/>
                <a:ea typeface="標楷體" panose="03000509000000000000" pitchFamily="65" charset="-120"/>
              </a:rPr>
              <a:t>設定</a:t>
            </a:r>
            <a:endParaRPr lang="en-US" altLang="zh-TW" sz="3600" dirty="0">
              <a:solidFill>
                <a:prstClr val="black"/>
              </a:solidFill>
              <a:latin typeface="Adobe Caslon Pro Bold" panose="0205070206050A020403" pitchFamily="18" charset="0"/>
              <a:ea typeface="標楷體" panose="03000509000000000000" pitchFamily="65" charset="-120"/>
            </a:endParaRPr>
          </a:p>
          <a:p>
            <a:pPr marL="742950" indent="-742950">
              <a:spcBef>
                <a:spcPts val="1200"/>
              </a:spcBef>
              <a:buFont typeface="+mj-lt"/>
              <a:buAutoNum type="arabicPeriod"/>
            </a:pPr>
            <a:r>
              <a:rPr lang="en-US" altLang="zh-TW" sz="3600" dirty="0">
                <a:solidFill>
                  <a:prstClr val="black"/>
                </a:solidFill>
                <a:latin typeface="Adobe Caslon Pro Bold" panose="0205070206050A020403" pitchFamily="18" charset="0"/>
                <a:ea typeface="標楷體" panose="03000509000000000000" pitchFamily="65" charset="-120"/>
              </a:rPr>
              <a:t>MQTT</a:t>
            </a:r>
            <a:r>
              <a:rPr lang="zh-TW" altLang="en-US" sz="3600" dirty="0">
                <a:solidFill>
                  <a:prstClr val="black"/>
                </a:solidFill>
                <a:latin typeface="Adobe Caslon Pro Bold" panose="0205070206050A020403" pitchFamily="18" charset="0"/>
                <a:ea typeface="標楷體" panose="03000509000000000000" pitchFamily="65" charset="-120"/>
              </a:rPr>
              <a:t> 程式</a:t>
            </a:r>
            <a:r>
              <a:rPr lang="en-US" altLang="zh-TW" sz="3600" dirty="0">
                <a:solidFill>
                  <a:prstClr val="black"/>
                </a:solidFill>
                <a:latin typeface="Adobe Caslon Pro Bold" panose="0205070206050A020403" pitchFamily="18" charset="0"/>
                <a:ea typeface="標楷體" panose="03000509000000000000" pitchFamily="65" charset="-120"/>
              </a:rPr>
              <a:t>(</a:t>
            </a:r>
            <a:r>
              <a:rPr lang="zh-TW" altLang="en-US" sz="3600" dirty="0">
                <a:solidFill>
                  <a:prstClr val="black"/>
                </a:solidFill>
                <a:latin typeface="Adobe Caslon Pro Bold" panose="0205070206050A020403" pitchFamily="18" charset="0"/>
                <a:ea typeface="標楷體" panose="03000509000000000000" pitchFamily="65" charset="-120"/>
              </a:rPr>
              <a:t>函式</a:t>
            </a:r>
            <a:r>
              <a:rPr lang="en-US" altLang="zh-TW" sz="3600" dirty="0">
                <a:solidFill>
                  <a:prstClr val="black"/>
                </a:solidFill>
                <a:latin typeface="Adobe Caslon Pro Bold" panose="0205070206050A020403" pitchFamily="18" charset="0"/>
                <a:ea typeface="標楷體" panose="03000509000000000000" pitchFamily="65" charset="-120"/>
              </a:rPr>
              <a:t>)</a:t>
            </a:r>
            <a:r>
              <a:rPr lang="zh-TW" altLang="en-US" sz="3600" dirty="0">
                <a:solidFill>
                  <a:prstClr val="black"/>
                </a:solidFill>
                <a:latin typeface="Adobe Caslon Pro Bold" panose="0205070206050A020403" pitchFamily="18" charset="0"/>
                <a:ea typeface="標楷體" panose="03000509000000000000" pitchFamily="65" charset="-120"/>
              </a:rPr>
              <a:t>使用說明</a:t>
            </a:r>
            <a:endParaRPr lang="en-US" altLang="zh-TW" sz="3600" dirty="0">
              <a:solidFill>
                <a:prstClr val="black"/>
              </a:solidFill>
              <a:latin typeface="Adobe Caslon Pro Bold" panose="0205070206050A020403" pitchFamily="18" charset="0"/>
              <a:ea typeface="標楷體" panose="03000509000000000000" pitchFamily="65" charset="-120"/>
            </a:endParaRPr>
          </a:p>
          <a:p>
            <a:pPr marL="742950" lvl="0" indent="-742950">
              <a:spcBef>
                <a:spcPts val="1200"/>
              </a:spcBef>
              <a:buFont typeface="+mj-lt"/>
              <a:buAutoNum type="arabicPeriod"/>
            </a:pPr>
            <a:r>
              <a:rPr lang="en-US" altLang="zh-TW" sz="3600" dirty="0" err="1">
                <a:solidFill>
                  <a:prstClr val="black"/>
                </a:solidFill>
                <a:latin typeface="Adobe Caslon Pro Bold" panose="0205070206050A020403" pitchFamily="18" charset="0"/>
                <a:ea typeface="標楷體" panose="03000509000000000000" pitchFamily="65" charset="-120"/>
              </a:rPr>
              <a:t>IdeasChain</a:t>
            </a:r>
            <a:r>
              <a:rPr lang="en-US" altLang="zh-TW" sz="3600" dirty="0">
                <a:solidFill>
                  <a:prstClr val="black"/>
                </a:solidFill>
                <a:latin typeface="Adobe Caslon Pro Bold" panose="0205070206050A020403" pitchFamily="18" charset="0"/>
                <a:ea typeface="標楷體" panose="03000509000000000000" pitchFamily="65" charset="-120"/>
              </a:rPr>
              <a:t> </a:t>
            </a:r>
            <a:r>
              <a:rPr lang="zh-TW" altLang="en-US" sz="3600" dirty="0">
                <a:solidFill>
                  <a:prstClr val="black"/>
                </a:solidFill>
                <a:latin typeface="Adobe Caslon Pro Bold" panose="0205070206050A020403" pitchFamily="18" charset="0"/>
                <a:ea typeface="標楷體" panose="03000509000000000000" pitchFamily="65" charset="-120"/>
              </a:rPr>
              <a:t>網站註冊及概略設定</a:t>
            </a:r>
            <a:endParaRPr lang="en-US" altLang="zh-TW" sz="3600" dirty="0">
              <a:solidFill>
                <a:prstClr val="black"/>
              </a:solidFill>
              <a:latin typeface="Adobe Caslon Pro Bold" panose="0205070206050A020403" pitchFamily="18" charset="0"/>
              <a:ea typeface="標楷體" panose="03000509000000000000" pitchFamily="65" charset="-120"/>
            </a:endParaRPr>
          </a:p>
          <a:p>
            <a:pPr marL="742950" lvl="0" indent="-742950">
              <a:spcBef>
                <a:spcPts val="1200"/>
              </a:spcBef>
              <a:buFont typeface="+mj-lt"/>
              <a:buAutoNum type="arabicPeriod"/>
            </a:pPr>
            <a:r>
              <a:rPr lang="zh-TW" altLang="en-US" sz="3600" dirty="0">
                <a:solidFill>
                  <a:prstClr val="black"/>
                </a:solidFill>
                <a:latin typeface="Adobe Caslon Pro Bold" panose="0205070206050A020403" pitchFamily="18" charset="0"/>
                <a:ea typeface="標楷體" panose="03000509000000000000" pitchFamily="65" charset="-120"/>
              </a:rPr>
              <a:t>溫溼度範例使用說明</a:t>
            </a:r>
            <a:endParaRPr lang="en-US" altLang="zh-TW" sz="3600" dirty="0">
              <a:solidFill>
                <a:prstClr val="black"/>
              </a:solidFill>
              <a:latin typeface="Adobe Caslon Pro Bold" panose="0205070206050A020403" pitchFamily="18" charset="0"/>
              <a:ea typeface="標楷體" panose="03000509000000000000" pitchFamily="65" charset="-120"/>
            </a:endParaRPr>
          </a:p>
          <a:p>
            <a:pPr marL="742950" lvl="0" indent="-742950">
              <a:spcBef>
                <a:spcPts val="1200"/>
              </a:spcBef>
              <a:buFont typeface="+mj-lt"/>
              <a:buAutoNum type="arabicPeriod"/>
            </a:pPr>
            <a:r>
              <a:rPr lang="en-US" altLang="zh-TW" sz="3600" dirty="0">
                <a:solidFill>
                  <a:prstClr val="black"/>
                </a:solidFill>
                <a:latin typeface="Adobe Caslon Pro Bold" panose="0205070206050A020403" pitchFamily="18" charset="0"/>
                <a:ea typeface="標楷體" panose="03000509000000000000" pitchFamily="65" charset="-120"/>
              </a:rPr>
              <a:t>Q&amp;A</a:t>
            </a:r>
          </a:p>
        </p:txBody>
      </p:sp>
    </p:spTree>
    <p:extLst>
      <p:ext uri="{BB962C8B-B14F-4D97-AF65-F5344CB8AC3E}">
        <p14:creationId xmlns:p14="http://schemas.microsoft.com/office/powerpoint/2010/main" val="3045741957"/>
      </p:ext>
    </p:extLst>
  </p:cSld>
  <p:clrMapOvr>
    <a:masterClrMapping/>
  </p:clrMapOvr>
  <mc:AlternateContent xmlns:mc="http://schemas.openxmlformats.org/markup-compatibility/2006" xmlns:p14="http://schemas.microsoft.com/office/powerpoint/2010/main">
    <mc:Choice Requires="p14">
      <p:transition spd="slow" p14:dur="2000" advTm="7604"/>
    </mc:Choice>
    <mc:Fallback xmlns="">
      <p:transition spd="slow" advTm="760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398DBED-28C1-4395-A5E1-C21A68E09FB3}"/>
              </a:ext>
            </a:extLst>
          </p:cNvPr>
          <p:cNvSpPr txBox="1"/>
          <p:nvPr/>
        </p:nvSpPr>
        <p:spPr>
          <a:xfrm>
            <a:off x="232593" y="325896"/>
            <a:ext cx="4540025" cy="16619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程式編譯時，請先安裝所需的程式庫 </a:t>
            </a:r>
            <a:r>
              <a:rPr kumimoji="0" lang="en-US" altLang="zh-TW" sz="2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SimpleDHT 1.0.12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&amp; </a:t>
            </a:r>
            <a:r>
              <a:rPr kumimoji="0" lang="en-US" altLang="zh-TW" sz="32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ArduinoJson</a:t>
            </a:r>
            <a:r>
              <a:rPr kumimoji="0" lang="zh-TW" altLang="en-US" sz="3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p>
        </p:txBody>
      </p:sp>
      <p:pic>
        <p:nvPicPr>
          <p:cNvPr id="6" name="圖片 5">
            <a:extLst>
              <a:ext uri="{FF2B5EF4-FFF2-40B4-BE49-F238E27FC236}">
                <a16:creationId xmlns:a16="http://schemas.microsoft.com/office/drawing/2014/main" id="{8FF463FA-D6F6-4E87-9F84-46DBFDF50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52" y="4870112"/>
            <a:ext cx="5209880" cy="1977028"/>
          </a:xfrm>
          <a:prstGeom prst="rect">
            <a:avLst/>
          </a:prstGeom>
        </p:spPr>
      </p:pic>
      <p:pic>
        <p:nvPicPr>
          <p:cNvPr id="8" name="圖片 7">
            <a:extLst>
              <a:ext uri="{FF2B5EF4-FFF2-40B4-BE49-F238E27FC236}">
                <a16:creationId xmlns:a16="http://schemas.microsoft.com/office/drawing/2014/main" id="{460C19C7-0F29-4515-92BD-481DBDF6B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705" y="5161865"/>
            <a:ext cx="6617675" cy="1583095"/>
          </a:xfrm>
          <a:prstGeom prst="rect">
            <a:avLst/>
          </a:prstGeom>
        </p:spPr>
      </p:pic>
      <p:sp>
        <p:nvSpPr>
          <p:cNvPr id="5" name="矩形 4">
            <a:extLst>
              <a:ext uri="{FF2B5EF4-FFF2-40B4-BE49-F238E27FC236}">
                <a16:creationId xmlns:a16="http://schemas.microsoft.com/office/drawing/2014/main" id="{9CBBBE9E-AF7D-4146-AB89-B62D4C57D8B7}"/>
              </a:ext>
            </a:extLst>
          </p:cNvPr>
          <p:cNvSpPr/>
          <p:nvPr/>
        </p:nvSpPr>
        <p:spPr>
          <a:xfrm>
            <a:off x="326584" y="2646960"/>
            <a:ext cx="4352041" cy="923330"/>
          </a:xfrm>
          <a:prstGeom prst="rect">
            <a:avLst/>
          </a:prstGeom>
        </p:spPr>
        <p:txBody>
          <a:bodyPr wrap="square">
            <a:spAutoFit/>
          </a:bodyPr>
          <a:lstStyle/>
          <a:p>
            <a:pPr lvl="0"/>
            <a:r>
              <a:rPr lang="en-US" altLang="zh-TW" dirty="0">
                <a:solidFill>
                  <a:prstClr val="black"/>
                </a:solidFill>
              </a:rPr>
              <a:t>STEP 2</a:t>
            </a:r>
            <a:r>
              <a:rPr lang="zh-TW" altLang="en-US" dirty="0">
                <a:solidFill>
                  <a:prstClr val="black"/>
                </a:solidFill>
              </a:rPr>
              <a:t>：選擇 工具 </a:t>
            </a:r>
            <a:r>
              <a:rPr lang="en-US" altLang="zh-TW" dirty="0">
                <a:solidFill>
                  <a:prstClr val="black"/>
                </a:solidFill>
              </a:rPr>
              <a:t>-&gt;</a:t>
            </a:r>
            <a:r>
              <a:rPr lang="zh-TW" altLang="en-US" dirty="0">
                <a:solidFill>
                  <a:prstClr val="black"/>
                </a:solidFill>
              </a:rPr>
              <a:t>開發板</a:t>
            </a:r>
            <a:r>
              <a:rPr lang="en-US" altLang="zh-TW" dirty="0">
                <a:solidFill>
                  <a:prstClr val="black"/>
                </a:solidFill>
              </a:rPr>
              <a:t>-&gt;Generic STM32F103C series</a:t>
            </a:r>
            <a:r>
              <a:rPr lang="zh-TW" altLang="en-US" dirty="0">
                <a:solidFill>
                  <a:prstClr val="black"/>
                </a:solidFill>
              </a:rPr>
              <a:t>，然後按下 上傳 </a:t>
            </a:r>
            <a:r>
              <a:rPr lang="en-US" altLang="zh-TW" dirty="0">
                <a:solidFill>
                  <a:prstClr val="black"/>
                </a:solidFill>
              </a:rPr>
              <a:t>(</a:t>
            </a:r>
            <a:r>
              <a:rPr lang="en-US" altLang="zh-TW" dirty="0" err="1">
                <a:solidFill>
                  <a:prstClr val="black"/>
                </a:solidFill>
              </a:rPr>
              <a:t>Ctrl+U</a:t>
            </a:r>
            <a:r>
              <a:rPr lang="en-US" altLang="zh-TW" dirty="0">
                <a:solidFill>
                  <a:prstClr val="black"/>
                </a:solidFill>
              </a:rPr>
              <a:t>)</a:t>
            </a:r>
            <a:r>
              <a:rPr lang="zh-TW" altLang="en-US" dirty="0">
                <a:solidFill>
                  <a:prstClr val="black"/>
                </a:solidFill>
              </a:rPr>
              <a:t>，將程式燒錄進去</a:t>
            </a:r>
          </a:p>
        </p:txBody>
      </p:sp>
      <p:pic>
        <p:nvPicPr>
          <p:cNvPr id="10" name="圖片 9">
            <a:extLst>
              <a:ext uri="{FF2B5EF4-FFF2-40B4-BE49-F238E27FC236}">
                <a16:creationId xmlns:a16="http://schemas.microsoft.com/office/drawing/2014/main" id="{B0EB19D4-151C-4911-A9B5-BBF541EF1A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4771" y="15020"/>
            <a:ext cx="4643865" cy="4858638"/>
          </a:xfrm>
          <a:prstGeom prst="rect">
            <a:avLst/>
          </a:prstGeom>
        </p:spPr>
      </p:pic>
      <p:sp>
        <p:nvSpPr>
          <p:cNvPr id="3" name="矩形: 圓角 2">
            <a:extLst>
              <a:ext uri="{FF2B5EF4-FFF2-40B4-BE49-F238E27FC236}">
                <a16:creationId xmlns:a16="http://schemas.microsoft.com/office/drawing/2014/main" id="{1F4E9AAA-39D4-4634-8D44-7FDD2ABCD2F8}"/>
              </a:ext>
            </a:extLst>
          </p:cNvPr>
          <p:cNvSpPr/>
          <p:nvPr/>
        </p:nvSpPr>
        <p:spPr>
          <a:xfrm>
            <a:off x="6096000" y="1120700"/>
            <a:ext cx="1583703" cy="1728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4CB7DA0E-D938-443A-BA02-B282EAD766ED}"/>
              </a:ext>
            </a:extLst>
          </p:cNvPr>
          <p:cNvSpPr/>
          <p:nvPr/>
        </p:nvSpPr>
        <p:spPr>
          <a:xfrm>
            <a:off x="7768515" y="1211826"/>
            <a:ext cx="1903331" cy="1728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02094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FB02B04A-97C3-4148-8ABF-F1784BFC2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51" y="150828"/>
            <a:ext cx="11745797" cy="6607011"/>
          </a:xfrm>
          <a:prstGeom prst="rect">
            <a:avLst/>
          </a:prstGeom>
        </p:spPr>
      </p:pic>
      <p:sp>
        <p:nvSpPr>
          <p:cNvPr id="4" name="箭號: 向右 3">
            <a:extLst>
              <a:ext uri="{FF2B5EF4-FFF2-40B4-BE49-F238E27FC236}">
                <a16:creationId xmlns:a16="http://schemas.microsoft.com/office/drawing/2014/main" id="{9458912D-6CF3-45B4-A401-3C78CF354EB8}"/>
              </a:ext>
            </a:extLst>
          </p:cNvPr>
          <p:cNvSpPr/>
          <p:nvPr/>
        </p:nvSpPr>
        <p:spPr>
          <a:xfrm rot="19260098">
            <a:off x="11048214" y="923827"/>
            <a:ext cx="782425" cy="38649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1759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AEB73CB-328D-48A6-9EED-DC43288DF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255" y="295462"/>
            <a:ext cx="10284642" cy="6242283"/>
          </a:xfrm>
          <a:prstGeom prst="rect">
            <a:avLst/>
          </a:prstGeom>
        </p:spPr>
      </p:pic>
      <p:sp>
        <p:nvSpPr>
          <p:cNvPr id="4" name="矩形: 圓角 3">
            <a:extLst>
              <a:ext uri="{FF2B5EF4-FFF2-40B4-BE49-F238E27FC236}">
                <a16:creationId xmlns:a16="http://schemas.microsoft.com/office/drawing/2014/main" id="{CFDD7169-7199-4825-B6E4-5F7BD1439CC1}"/>
              </a:ext>
            </a:extLst>
          </p:cNvPr>
          <p:cNvSpPr/>
          <p:nvPr/>
        </p:nvSpPr>
        <p:spPr>
          <a:xfrm>
            <a:off x="7107810" y="5995447"/>
            <a:ext cx="2969444" cy="6881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76256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089F739-5058-4A59-A3C4-A3FB43625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52" y="103945"/>
            <a:ext cx="10755983" cy="6742691"/>
          </a:xfrm>
          <a:prstGeom prst="rect">
            <a:avLst/>
          </a:prstGeom>
        </p:spPr>
      </p:pic>
    </p:spTree>
    <p:extLst>
      <p:ext uri="{BB962C8B-B14F-4D97-AF65-F5344CB8AC3E}">
        <p14:creationId xmlns:p14="http://schemas.microsoft.com/office/powerpoint/2010/main" val="2257467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E6F4594-D0FF-48DE-85B1-80F4B40C2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51" y="263951"/>
            <a:ext cx="11878156" cy="6353665"/>
          </a:xfrm>
          <a:prstGeom prst="rect">
            <a:avLst/>
          </a:prstGeom>
        </p:spPr>
      </p:pic>
    </p:spTree>
    <p:extLst>
      <p:ext uri="{BB962C8B-B14F-4D97-AF65-F5344CB8AC3E}">
        <p14:creationId xmlns:p14="http://schemas.microsoft.com/office/powerpoint/2010/main" val="1097968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3964F92-1678-4269-AAE1-9F44E595F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825" y="171454"/>
            <a:ext cx="8993171" cy="6659355"/>
          </a:xfrm>
          <a:prstGeom prst="rect">
            <a:avLst/>
          </a:prstGeom>
        </p:spPr>
      </p:pic>
    </p:spTree>
    <p:extLst>
      <p:ext uri="{BB962C8B-B14F-4D97-AF65-F5344CB8AC3E}">
        <p14:creationId xmlns:p14="http://schemas.microsoft.com/office/powerpoint/2010/main" val="27147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1371225-7D0A-4328-B88D-D8FC12ED7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606" y="53958"/>
            <a:ext cx="9424749" cy="6686207"/>
          </a:xfrm>
          <a:prstGeom prst="rect">
            <a:avLst/>
          </a:prstGeom>
        </p:spPr>
      </p:pic>
    </p:spTree>
    <p:extLst>
      <p:ext uri="{BB962C8B-B14F-4D97-AF65-F5344CB8AC3E}">
        <p14:creationId xmlns:p14="http://schemas.microsoft.com/office/powerpoint/2010/main" val="1628061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92434131-2E1B-4909-B18C-68946276B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98" y="744553"/>
            <a:ext cx="11387403" cy="5368893"/>
          </a:xfrm>
          <a:prstGeom prst="rect">
            <a:avLst/>
          </a:prstGeom>
        </p:spPr>
      </p:pic>
    </p:spTree>
    <p:extLst>
      <p:ext uri="{BB962C8B-B14F-4D97-AF65-F5344CB8AC3E}">
        <p14:creationId xmlns:p14="http://schemas.microsoft.com/office/powerpoint/2010/main" val="3637739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AE397AD-7E30-48B4-AD5F-4DA440D3D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497" y="293767"/>
            <a:ext cx="9841583" cy="6250507"/>
          </a:xfrm>
          <a:prstGeom prst="rect">
            <a:avLst/>
          </a:prstGeom>
        </p:spPr>
      </p:pic>
    </p:spTree>
    <p:extLst>
      <p:ext uri="{BB962C8B-B14F-4D97-AF65-F5344CB8AC3E}">
        <p14:creationId xmlns:p14="http://schemas.microsoft.com/office/powerpoint/2010/main" val="1596897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8A80515-E230-4A29-9882-EBFAFFAEA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033" y="320216"/>
            <a:ext cx="9785023" cy="6217567"/>
          </a:xfrm>
          <a:prstGeom prst="rect">
            <a:avLst/>
          </a:prstGeom>
        </p:spPr>
      </p:pic>
    </p:spTree>
    <p:extLst>
      <p:ext uri="{BB962C8B-B14F-4D97-AF65-F5344CB8AC3E}">
        <p14:creationId xmlns:p14="http://schemas.microsoft.com/office/powerpoint/2010/main" val="3037280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653F9B31-7678-4616-B65D-F7A993A61C16}"/>
              </a:ext>
            </a:extLst>
          </p:cNvPr>
          <p:cNvSpPr txBox="1"/>
          <p:nvPr/>
        </p:nvSpPr>
        <p:spPr>
          <a:xfrm>
            <a:off x="208216" y="274060"/>
            <a:ext cx="11775569" cy="32932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NB-IoT :</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窄帶物聯網</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(Narrow Band Internet of Things, NB-IoT)</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構建於蜂窩網絡，只消耗大約</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180KHz</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的帶寬，可直接部署於</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GSM</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網絡、</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UMTS</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網絡或</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LTE</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網絡。</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是</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IoT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領域一個新興的技術，支持低功耗設備在廣域網的蜂窩數據連接，也被叫作低功耗廣域網</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(LPWAN)</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待機時間長、設備電池壽命提高至少</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年以上。</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可透過各大電信業者提供的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NB-IoT / SIM</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卡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利用電信基地台連到網際網路。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其特性可增加覆蓋範圍提升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20dB</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使原本透過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4G</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LTE</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網路收不到的地方</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如地下室、地下管道等</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也能收到訊號 。</a:t>
            </a:r>
          </a:p>
        </p:txBody>
      </p:sp>
      <p:sp>
        <p:nvSpPr>
          <p:cNvPr id="3" name="文字方塊 2">
            <a:extLst>
              <a:ext uri="{FF2B5EF4-FFF2-40B4-BE49-F238E27FC236}">
                <a16:creationId xmlns:a16="http://schemas.microsoft.com/office/drawing/2014/main" id="{255E5186-0078-4B7F-8503-F9D723DE7B5C}"/>
              </a:ext>
            </a:extLst>
          </p:cNvPr>
          <p:cNvSpPr txBox="1"/>
          <p:nvPr/>
        </p:nvSpPr>
        <p:spPr>
          <a:xfrm>
            <a:off x="208215" y="3567269"/>
            <a:ext cx="9827580" cy="32008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NB-IoT </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與 </a:t>
            </a:r>
            <a:r>
              <a:rPr kumimoji="0" lang="en-US" altLang="zh-TW" sz="2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WiFi</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之差異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WiFi</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透過無線基地台連上網際網路，</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NB-IoT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利用電信基地台連上網際網路 。</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2"/>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WiFi</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適用傳輸大量資料的訊息，</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NB-IoT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適用小資料量傳輸。</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2"/>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3"/>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WiFi</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連接無線基地台的距離較短，</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NB-IoT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由於全台基地台涵蓋率夠高，幾乎無死角。</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3"/>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4"/>
              <a:tabLst/>
              <a:defRPr/>
            </a:pP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WiFi</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晶片耗用功率較高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NB-IoT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採用低功率晶片， 使用一般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AA</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電池可達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3-5</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年以上。</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startAt="4"/>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   </a:t>
            </a:r>
            <a:r>
              <a:rPr kumimoji="0" lang="en-US" altLang="zh-TW" sz="18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WiFi</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連網較易取得真實</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IP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位址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而</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NB-IoT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使用的電信基地台提供的</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IP</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位址大都為 虛擬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IP</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網段。</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39054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9D993B5-A861-45FF-8808-10065BFB5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163" y="1025181"/>
            <a:ext cx="10178559" cy="4234975"/>
          </a:xfrm>
          <a:prstGeom prst="rect">
            <a:avLst/>
          </a:prstGeom>
        </p:spPr>
      </p:pic>
    </p:spTree>
    <p:extLst>
      <p:ext uri="{BB962C8B-B14F-4D97-AF65-F5344CB8AC3E}">
        <p14:creationId xmlns:p14="http://schemas.microsoft.com/office/powerpoint/2010/main" val="367129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B19AC88-1C4B-4888-99B5-89C84E184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978" y="1451728"/>
            <a:ext cx="10284043" cy="3766728"/>
          </a:xfrm>
          <a:prstGeom prst="rect">
            <a:avLst/>
          </a:prstGeom>
        </p:spPr>
      </p:pic>
    </p:spTree>
    <p:extLst>
      <p:ext uri="{BB962C8B-B14F-4D97-AF65-F5344CB8AC3E}">
        <p14:creationId xmlns:p14="http://schemas.microsoft.com/office/powerpoint/2010/main" val="263498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8E1265E4-7C6A-4A20-8099-C6160746F34B}"/>
              </a:ext>
            </a:extLst>
          </p:cNvPr>
          <p:cNvSpPr txBox="1"/>
          <p:nvPr/>
        </p:nvSpPr>
        <p:spPr>
          <a:xfrm>
            <a:off x="567621" y="249161"/>
            <a:ext cx="335576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APN</a:t>
            </a:r>
            <a:r>
              <a:rPr kumimoji="0" lang="zh-TW" altLang="en-US" sz="40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設定</a:t>
            </a:r>
          </a:p>
        </p:txBody>
      </p:sp>
      <p:sp>
        <p:nvSpPr>
          <p:cNvPr id="9" name="矩形 8">
            <a:extLst>
              <a:ext uri="{FF2B5EF4-FFF2-40B4-BE49-F238E27FC236}">
                <a16:creationId xmlns:a16="http://schemas.microsoft.com/office/drawing/2014/main" id="{B4AE1A57-F5FE-4DAE-8BC4-8EFFF5217345}"/>
              </a:ext>
            </a:extLst>
          </p:cNvPr>
          <p:cNvSpPr/>
          <p:nvPr/>
        </p:nvSpPr>
        <p:spPr>
          <a:xfrm>
            <a:off x="311116" y="1051089"/>
            <a:ext cx="10040645" cy="1485984"/>
          </a:xfrm>
          <a:prstGeom prst="rect">
            <a:avLst/>
          </a:prstGeom>
        </p:spPr>
        <p:txBody>
          <a:bodyPr wrap="square">
            <a:spAutoFit/>
          </a:bodyPr>
          <a:lstStyle/>
          <a:p>
            <a:pPr marL="363855" marR="0" lvl="0" indent="0" algn="l" defTabSz="914400" rtl="0" eaLnBrk="1" fontAlgn="auto" latinLnBrk="0" hangingPunct="1">
              <a:lnSpc>
                <a:spcPct val="75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STEP</a:t>
            </a:r>
            <a:r>
              <a:rPr kumimoji="0" lang="en-US" altLang="zh-TW" sz="1800" b="0" i="0" u="none" strike="noStrike" kern="1200" cap="none" spc="-80" normalizeH="0" baseline="0" noProof="0" dirty="0">
                <a:ln>
                  <a:noFill/>
                </a:ln>
                <a:solidFill>
                  <a:prstClr val="black"/>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 </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1：打開DSI2598P_ATcommand.ino，並至Arduino的</a:t>
            </a: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工具</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-&gt;</a:t>
            </a: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序列埠</a:t>
            </a:r>
            <a:r>
              <a:rPr kumimoji="0" lang="en-US" altLang="zh-TW" sz="1800" b="0" i="0" u="none" kern="1200" cap="none" spc="0" normalizeH="0" baseline="0" noProof="0" dirty="0">
                <a:ln>
                  <a:noFill/>
                </a:ln>
                <a:effectLst/>
                <a:uLnTx/>
                <a:uFillTx/>
                <a:latin typeface="微軟正黑體" panose="020B0604030504040204" pitchFamily="34" charset="-120"/>
                <a:ea typeface="新細明體" panose="02020500000000000000" pitchFamily="18" charset="-120"/>
                <a:cs typeface="微軟正黑體" panose="020B0604030504040204" pitchFamily="34" charset="-120"/>
              </a:rPr>
              <a:t>中找到USB</a:t>
            </a:r>
          </a:p>
          <a:p>
            <a:pPr marL="363855" marR="0" lvl="0" indent="0" algn="l" defTabSz="914400" rtl="0" eaLnBrk="1" fontAlgn="auto" latinLnBrk="0" hangingPunct="1">
              <a:lnSpc>
                <a:spcPct val="75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微軟正黑體" panose="020B0604030504040204" pitchFamily="34" charset="-120"/>
                <a:ea typeface="新細明體" panose="02020500000000000000" pitchFamily="18" charset="-120"/>
                <a:cs typeface="微軟正黑體" panose="020B0604030504040204" pitchFamily="34" charset="-120"/>
              </a:rPr>
              <a:t>       </a:t>
            </a:r>
            <a:endParaRPr kumimoji="0" lang="en-US" altLang="zh-TW" sz="1800" b="0" i="0" u="none" strike="noStrike" kern="1200" cap="none" spc="0" normalizeH="0" baseline="0" noProof="0" dirty="0">
              <a:ln>
                <a:noFill/>
              </a:ln>
              <a:effectLst/>
              <a:uLnTx/>
              <a:uFillTx/>
              <a:latin typeface="微軟正黑體" panose="020B0604030504040204" pitchFamily="34" charset="-120"/>
              <a:ea typeface="新細明體" panose="02020500000000000000" pitchFamily="18" charset="-120"/>
              <a:cs typeface="微軟正黑體" panose="020B0604030504040204" pitchFamily="34" charset="-120"/>
            </a:endParaRPr>
          </a:p>
          <a:p>
            <a:pPr marL="363855" marR="0" lvl="0" indent="0" algn="l" defTabSz="914400" rtl="0" eaLnBrk="1" fontAlgn="auto" latinLnBrk="0" hangingPunct="1">
              <a:lnSpc>
                <a:spcPct val="75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微軟正黑體" panose="020B0604030504040204" pitchFamily="34" charset="-120"/>
                <a:ea typeface="新細明體" panose="02020500000000000000" pitchFamily="18" charset="-120"/>
                <a:cs typeface="微軟正黑體" panose="020B0604030504040204" pitchFamily="34" charset="-120"/>
              </a:rPr>
              <a:t>               </a:t>
            </a:r>
            <a:r>
              <a:rPr kumimoji="0" lang="en-US" altLang="zh-TW" sz="1800" b="0" i="0" u="none" strike="noStrike" kern="1200" cap="none" spc="0" normalizeH="0" baseline="0" noProof="0" dirty="0">
                <a:ln>
                  <a:noFill/>
                </a:ln>
                <a:effectLst/>
                <a:uLnTx/>
                <a:uFillTx/>
                <a:latin typeface="微軟正黑體" panose="020B0604030504040204" pitchFamily="34" charset="-120"/>
                <a:ea typeface="新細明體" panose="02020500000000000000" pitchFamily="18" charset="-120"/>
                <a:cs typeface="微軟正黑體" panose="020B0604030504040204" pitchFamily="34" charset="-120"/>
              </a:rPr>
              <a:t>模組的</a:t>
            </a:r>
            <a:r>
              <a:rPr kumimoji="0" lang="en-US" altLang="zh-TW" sz="1800" b="0" i="0" u="none" strike="noStrike" kern="1200" cap="none" spc="-5" normalizeH="0" baseline="0" noProof="0" dirty="0">
                <a:ln>
                  <a:noFill/>
                </a:ln>
                <a:effectLst/>
                <a:uLnTx/>
                <a:uFillTx/>
                <a:latin typeface="微軟正黑體" panose="020B0604030504040204" pitchFamily="34" charset="-120"/>
                <a:ea typeface="新細明體" panose="02020500000000000000" pitchFamily="18" charset="-120"/>
                <a:cs typeface="微軟正黑體" panose="020B0604030504040204" pitchFamily="34" charset="-120"/>
              </a:rPr>
              <a:t>COM</a:t>
            </a:r>
            <a:r>
              <a:rPr kumimoji="0" lang="en-US" altLang="zh-TW" sz="1800" b="0" i="0" u="none" strike="noStrike" kern="1200" cap="none" spc="-55" normalizeH="0" baseline="0" noProof="0" dirty="0">
                <a:ln>
                  <a:noFill/>
                </a:ln>
                <a:effectLst/>
                <a:uLnTx/>
                <a:uFillTx/>
                <a:latin typeface="微軟正黑體" panose="020B0604030504040204" pitchFamily="34" charset="-120"/>
                <a:ea typeface="新細明體" panose="02020500000000000000" pitchFamily="18" charset="-120"/>
                <a:cs typeface="微軟正黑體" panose="020B0604030504040204" pitchFamily="34" charset="-120"/>
              </a:rPr>
              <a:t> </a:t>
            </a:r>
            <a:r>
              <a:rPr kumimoji="0" lang="en-US" altLang="zh-TW" sz="1800" b="0" i="0" u="none" strike="noStrike" kern="1200" cap="none" spc="0" normalizeH="0" baseline="0" noProof="0" dirty="0">
                <a:ln>
                  <a:noFill/>
                </a:ln>
                <a:effectLst/>
                <a:uLnTx/>
                <a:uFillTx/>
                <a:latin typeface="微軟正黑體" panose="020B0604030504040204" pitchFamily="34" charset="-120"/>
                <a:ea typeface="新細明體" panose="02020500000000000000" pitchFamily="18" charset="-120"/>
                <a:cs typeface="微軟正黑體" panose="020B0604030504040204" pitchFamily="34" charset="-120"/>
              </a:rPr>
              <a:t>PORT編號，可至控制台確認。</a:t>
            </a:r>
          </a:p>
          <a:p>
            <a:pPr marL="706755" marR="0" lvl="0" indent="0" algn="l" defTabSz="914400" rtl="0" eaLnBrk="1" fontAlgn="auto" latinLnBrk="0" hangingPunct="1">
              <a:lnSpc>
                <a:spcPct val="75000"/>
              </a:lnSpc>
              <a:spcBef>
                <a:spcPts val="0"/>
              </a:spcBef>
              <a:spcAft>
                <a:spcPts val="0"/>
              </a:spcAft>
              <a:buClrTx/>
              <a:buSzTx/>
              <a:buFontTx/>
              <a:buNone/>
              <a:tabLst/>
              <a:defRPr/>
            </a:pPr>
            <a:endParaRPr kumimoji="0" lang="en-US" altLang="zh-TW" sz="1100" b="0" i="0" u="none" strike="noStrike" kern="120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Times New Roman" panose="02020603050405020304" pitchFamily="18" charset="0"/>
            </a:endParaRPr>
          </a:p>
          <a:p>
            <a:pPr marL="706755" marR="0" lvl="0" indent="0" algn="l" defTabSz="914400" rtl="0" eaLnBrk="1" fontAlgn="auto" latinLnBrk="0" hangingPunct="1">
              <a:lnSpc>
                <a:spcPct val="75000"/>
              </a:lnSpc>
              <a:spcBef>
                <a:spcPts val="0"/>
              </a:spcBef>
              <a:spcAft>
                <a:spcPts val="0"/>
              </a:spcAft>
              <a:buClrTx/>
              <a:buSzTx/>
              <a:buFontTx/>
              <a:buNone/>
              <a:tabLst/>
              <a:defRPr/>
            </a:pPr>
            <a:endParaRPr kumimoji="0" lang="zh-TW" altLang="zh-TW" sz="1100" b="0" i="0" u="none" strike="noStrike" kern="1200" cap="none" spc="0" normalizeH="0" baseline="0" noProof="0" dirty="0">
              <a:ln>
                <a:noFill/>
              </a:ln>
              <a:effectLst/>
              <a:uLnTx/>
              <a:uFillTx/>
              <a:latin typeface="Cambria" panose="02040503050406030204" pitchFamily="18"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ts val="81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Times New Roman" panose="02020603050405020304" pitchFamily="18" charset="0"/>
              </a:rPr>
              <a:t> </a:t>
            </a:r>
            <a:r>
              <a:rPr kumimoji="0" lang="zh-TW" altLang="en-US" sz="1100" b="0" i="0" u="none" strike="noStrike" kern="120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Times New Roman" panose="02020603050405020304" pitchFamily="18" charset="0"/>
              </a:rPr>
              <a:t>         </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Times New Roman" panose="02020603050405020304" pitchFamily="18" charset="0"/>
              </a:rPr>
              <a:t> </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STEP</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 </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2：選擇</a:t>
            </a: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 工具 </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-&gt;</a:t>
            </a: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開發板</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-&gt;Generic STM32F103C series，然後按下</a:t>
            </a:r>
            <a:r>
              <a:rPr kumimoji="0" lang="zh-TW" altLang="en-US"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 上傳 </a:t>
            </a:r>
            <a:r>
              <a:rPr kumimoji="0" lang="en-US" altLang="zh-TW" sz="18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微軟正黑體" panose="020B0604030504040204" pitchFamily="34" charset="-120"/>
              </a:rPr>
              <a:t>(Ctrl+U)，將</a:t>
            </a:r>
          </a:p>
          <a:p>
            <a:pPr marL="0" marR="0" lvl="0" indent="0" algn="l" defTabSz="914400" rtl="0" eaLnBrk="1" fontAlgn="auto" latinLnBrk="0" hangingPunct="1">
              <a:lnSpc>
                <a:spcPts val="810"/>
              </a:lnSpc>
              <a:spcBef>
                <a:spcPts val="0"/>
              </a:spcBef>
              <a:spcAft>
                <a:spcPts val="0"/>
              </a:spcAft>
              <a:buClrTx/>
              <a:buSzTx/>
              <a:buFontTx/>
              <a:buNone/>
              <a:tabLst/>
              <a:defRPr/>
            </a:pPr>
            <a:endParaRPr kumimoji="0" lang="en-US" altLang="zh-TW" sz="1100" b="0" i="0" u="none" strike="noStrike" kern="1200" cap="none" spc="0" normalizeH="0" baseline="0" noProof="0" dirty="0">
              <a:ln>
                <a:noFill/>
              </a:ln>
              <a:solidFill>
                <a:srgbClr val="000000"/>
              </a:solidFill>
              <a:effectLst/>
              <a:uLnTx/>
              <a:uFillTx/>
              <a:latin typeface="微軟正黑體" panose="020B0604030504040204" pitchFamily="34" charset="-12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ts val="810"/>
              </a:lnSpc>
              <a:spcBef>
                <a:spcPts val="0"/>
              </a:spcBef>
              <a:spcAft>
                <a:spcPts val="0"/>
              </a:spcAft>
              <a:buClrTx/>
              <a:buSzTx/>
              <a:buFontTx/>
              <a:buNone/>
              <a:tabLst/>
              <a:defRPr/>
            </a:pPr>
            <a:endParaRPr kumimoji="0" lang="zh-TW" altLang="zh-TW" sz="1100" b="0" i="0" u="none" strike="noStrike" kern="120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Times New Roman" panose="02020603050405020304" pitchFamily="18" charset="0"/>
            </a:endParaRPr>
          </a:p>
          <a:p>
            <a:pPr marL="706755" marR="0" lvl="0" indent="0" algn="l" defTabSz="914400" rtl="0" eaLnBrk="1" fontAlgn="auto" latinLnBrk="0" hangingPunct="1">
              <a:lnSpc>
                <a:spcPct val="75000"/>
              </a:lnSpc>
              <a:spcBef>
                <a:spcPts val="0"/>
              </a:spcBef>
              <a:spcAft>
                <a:spcPts val="0"/>
              </a:spcAft>
              <a:buClrTx/>
              <a:buSzTx/>
              <a:buFontTx/>
              <a:buNone/>
              <a:tabLst/>
              <a:defRPr/>
            </a:pPr>
            <a:r>
              <a:rPr kumimoji="0" lang="zh-TW" altLang="en-US" sz="1800" b="0" i="0" u="none" strike="noStrike" kern="1200" cap="none" spc="5" normalizeH="0" baseline="0" noProof="0" dirty="0">
                <a:ln>
                  <a:noFill/>
                </a:ln>
                <a:solidFill>
                  <a:srgbClr val="000000"/>
                </a:solidFill>
                <a:effectLst/>
                <a:uLnTx/>
                <a:uFillTx/>
                <a:latin typeface="Cambria" panose="02040503050406030204" pitchFamily="18" charset="0"/>
                <a:ea typeface="微軟正黑體" panose="020B0604030504040204" pitchFamily="34" charset="-120"/>
                <a:cs typeface="微軟正黑體" panose="020B0604030504040204" pitchFamily="34" charset="-120"/>
              </a:rPr>
              <a:t>          </a:t>
            </a:r>
            <a:r>
              <a:rPr kumimoji="0" lang="zh-TW" altLang="zh-TW" sz="1800" b="0" i="0" u="none" strike="noStrike" kern="1200" cap="none" spc="5" normalizeH="0" baseline="0" noProof="0" dirty="0">
                <a:ln>
                  <a:noFill/>
                </a:ln>
                <a:solidFill>
                  <a:srgbClr val="000000"/>
                </a:solidFill>
                <a:effectLst/>
                <a:uLnTx/>
                <a:uFillTx/>
                <a:latin typeface="Cambria" panose="02040503050406030204" pitchFamily="18" charset="0"/>
                <a:ea typeface="微軟正黑體" panose="020B0604030504040204" pitchFamily="34" charset="-120"/>
                <a:cs typeface="微軟正黑體" panose="020B0604030504040204" pitchFamily="34" charset="-120"/>
              </a:rPr>
              <a:t>程式燒錄</a:t>
            </a:r>
            <a:r>
              <a:rPr kumimoji="0" lang="zh-TW" altLang="zh-TW" sz="1800" b="0" i="0" u="none" strike="noStrike" kern="1200" cap="none" spc="0" normalizeH="0" baseline="0" noProof="0" dirty="0">
                <a:ln>
                  <a:noFill/>
                </a:ln>
                <a:solidFill>
                  <a:srgbClr val="000000"/>
                </a:solidFill>
                <a:effectLst/>
                <a:uLnTx/>
                <a:uFillTx/>
                <a:latin typeface="Cambria" panose="02040503050406030204" pitchFamily="18" charset="0"/>
                <a:ea typeface="微軟正黑體" panose="020B0604030504040204" pitchFamily="34" charset="-120"/>
                <a:cs typeface="微軟正黑體" panose="020B0604030504040204" pitchFamily="34" charset="-120"/>
              </a:rPr>
              <a:t>進去。</a:t>
            </a:r>
            <a:endParaRPr kumimoji="0" lang="zh-TW" altLang="zh-TW" sz="1100" b="0" i="0" u="none" strike="noStrike" kern="120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Times New Roman" panose="02020603050405020304" pitchFamily="18" charset="0"/>
            </a:endParaRPr>
          </a:p>
        </p:txBody>
      </p:sp>
      <p:sp>
        <p:nvSpPr>
          <p:cNvPr id="16" name="文字方塊 15">
            <a:extLst>
              <a:ext uri="{FF2B5EF4-FFF2-40B4-BE49-F238E27FC236}">
                <a16:creationId xmlns:a16="http://schemas.microsoft.com/office/drawing/2014/main" id="{DB242AAA-10D1-4130-86DD-F9970C18D191}"/>
              </a:ext>
            </a:extLst>
          </p:cNvPr>
          <p:cNvSpPr txBox="1"/>
          <p:nvPr/>
        </p:nvSpPr>
        <p:spPr>
          <a:xfrm>
            <a:off x="9229425" y="418438"/>
            <a:ext cx="19688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資料來源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資策會</a:t>
            </a:r>
          </a:p>
        </p:txBody>
      </p:sp>
      <p:pic>
        <p:nvPicPr>
          <p:cNvPr id="3" name="圖片 2">
            <a:extLst>
              <a:ext uri="{FF2B5EF4-FFF2-40B4-BE49-F238E27FC236}">
                <a16:creationId xmlns:a16="http://schemas.microsoft.com/office/drawing/2014/main" id="{C3EA0C0A-33E6-4D3D-BC41-7163E80E1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677" y="2383424"/>
            <a:ext cx="5438645" cy="4333174"/>
          </a:xfrm>
          <a:prstGeom prst="rect">
            <a:avLst/>
          </a:prstGeom>
        </p:spPr>
      </p:pic>
      <p:sp>
        <p:nvSpPr>
          <p:cNvPr id="4" name="矩形 3">
            <a:extLst>
              <a:ext uri="{FF2B5EF4-FFF2-40B4-BE49-F238E27FC236}">
                <a16:creationId xmlns:a16="http://schemas.microsoft.com/office/drawing/2014/main" id="{C2EDFE82-95D1-4035-9439-56A4FD87F7F5}"/>
              </a:ext>
            </a:extLst>
          </p:cNvPr>
          <p:cNvSpPr/>
          <p:nvPr/>
        </p:nvSpPr>
        <p:spPr>
          <a:xfrm>
            <a:off x="4430597" y="5533534"/>
            <a:ext cx="3864990" cy="2733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59323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399476-A6BD-4ADA-A972-A404201BA0EA}"/>
              </a:ext>
            </a:extLst>
          </p:cNvPr>
          <p:cNvSpPr/>
          <p:nvPr/>
        </p:nvSpPr>
        <p:spPr>
          <a:xfrm>
            <a:off x="752856" y="276320"/>
            <a:ext cx="931468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STEP 3</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：打開 序列埠監控視窗，在上方輸入欄中輸入</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ATI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指令，可先輸入「</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ATI</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查看模組是否有回覆版本訊息。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STEP 4</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：啟用</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APN</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AT+QGACT=1,1,"apn","internet.iot"</a:t>
            </a:r>
          </a:p>
        </p:txBody>
      </p:sp>
      <p:sp>
        <p:nvSpPr>
          <p:cNvPr id="8" name="文字方塊 7">
            <a:extLst>
              <a:ext uri="{FF2B5EF4-FFF2-40B4-BE49-F238E27FC236}">
                <a16:creationId xmlns:a16="http://schemas.microsoft.com/office/drawing/2014/main" id="{3D9434A9-707D-45E0-A5BF-9CB6E86D4FE8}"/>
              </a:ext>
            </a:extLst>
          </p:cNvPr>
          <p:cNvSpPr txBox="1"/>
          <p:nvPr/>
        </p:nvSpPr>
        <p:spPr>
          <a:xfrm>
            <a:off x="9711206" y="282353"/>
            <a:ext cx="19688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資料來源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資策會</a:t>
            </a:r>
          </a:p>
        </p:txBody>
      </p:sp>
      <p:pic>
        <p:nvPicPr>
          <p:cNvPr id="3" name="圖片 2">
            <a:extLst>
              <a:ext uri="{FF2B5EF4-FFF2-40B4-BE49-F238E27FC236}">
                <a16:creationId xmlns:a16="http://schemas.microsoft.com/office/drawing/2014/main" id="{3676437F-E113-47A5-9485-6B689C23D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302" y="1605882"/>
            <a:ext cx="4766651" cy="4975798"/>
          </a:xfrm>
          <a:prstGeom prst="rect">
            <a:avLst/>
          </a:prstGeom>
        </p:spPr>
      </p:pic>
      <p:pic>
        <p:nvPicPr>
          <p:cNvPr id="7" name="圖片 6">
            <a:extLst>
              <a:ext uri="{FF2B5EF4-FFF2-40B4-BE49-F238E27FC236}">
                <a16:creationId xmlns:a16="http://schemas.microsoft.com/office/drawing/2014/main" id="{B357173D-0EEE-4323-8B3F-F4623C92E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150" y="1599849"/>
            <a:ext cx="5183900" cy="4975798"/>
          </a:xfrm>
          <a:prstGeom prst="rect">
            <a:avLst/>
          </a:prstGeom>
        </p:spPr>
      </p:pic>
    </p:spTree>
    <p:extLst>
      <p:ext uri="{BB962C8B-B14F-4D97-AF65-F5344CB8AC3E}">
        <p14:creationId xmlns:p14="http://schemas.microsoft.com/office/powerpoint/2010/main" val="316735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26609EA-82A2-4119-8A71-35965F9433B7}"/>
              </a:ext>
            </a:extLst>
          </p:cNvPr>
          <p:cNvSpPr/>
          <p:nvPr/>
        </p:nvSpPr>
        <p:spPr>
          <a:xfrm>
            <a:off x="476440" y="339436"/>
            <a:ext cx="10703511" cy="1477328"/>
          </a:xfrm>
          <a:prstGeom prst="rect">
            <a:avLst/>
          </a:prstGeom>
        </p:spPr>
        <p:txBody>
          <a:bodyPr wrap="square">
            <a:spAutoFit/>
          </a:bodyPr>
          <a:lstStyle/>
          <a:p>
            <a:r>
              <a:rPr lang="en-US" altLang="zh-TW" dirty="0"/>
              <a:t>STEP 5</a:t>
            </a:r>
            <a:r>
              <a:rPr lang="zh-TW" altLang="en-US" dirty="0"/>
              <a:t>：註冊</a:t>
            </a:r>
            <a:r>
              <a:rPr lang="en-US" altLang="zh-TW" dirty="0"/>
              <a:t>APN</a:t>
            </a:r>
            <a:r>
              <a:rPr lang="zh-TW" altLang="en-US" dirty="0"/>
              <a:t>：</a:t>
            </a:r>
            <a:r>
              <a:rPr lang="en-US" altLang="zh-TW" dirty="0"/>
              <a:t>AT+QCGDEFCONT="IP","internet.iot"</a:t>
            </a:r>
          </a:p>
          <a:p>
            <a:endParaRPr lang="en-US" altLang="zh-TW" dirty="0"/>
          </a:p>
          <a:p>
            <a:r>
              <a:rPr lang="en-US" altLang="zh-TW" dirty="0"/>
              <a:t>STEP 6</a:t>
            </a:r>
            <a:r>
              <a:rPr lang="zh-TW" altLang="en-US" dirty="0"/>
              <a:t>：頻寬設定：</a:t>
            </a:r>
            <a:r>
              <a:rPr lang="en-US" altLang="zh-TW" dirty="0"/>
              <a:t>AT+QBAND=1,8</a:t>
            </a:r>
          </a:p>
          <a:p>
            <a:endParaRPr lang="en-US" altLang="zh-TW" dirty="0"/>
          </a:p>
          <a:p>
            <a:r>
              <a:rPr lang="en-US" altLang="zh-TW" dirty="0"/>
              <a:t>STEP 7</a:t>
            </a:r>
            <a:r>
              <a:rPr lang="zh-TW" altLang="en-US" dirty="0"/>
              <a:t>：重新啟動模組：</a:t>
            </a:r>
            <a:r>
              <a:rPr lang="en-US" altLang="zh-TW" dirty="0"/>
              <a:t>AT+QRST=1</a:t>
            </a:r>
          </a:p>
        </p:txBody>
      </p:sp>
      <p:sp>
        <p:nvSpPr>
          <p:cNvPr id="5" name="矩形 4">
            <a:extLst>
              <a:ext uri="{FF2B5EF4-FFF2-40B4-BE49-F238E27FC236}">
                <a16:creationId xmlns:a16="http://schemas.microsoft.com/office/drawing/2014/main" id="{2DF78FEB-9698-4CA0-88D6-B35E3E83988B}"/>
              </a:ext>
            </a:extLst>
          </p:cNvPr>
          <p:cNvSpPr/>
          <p:nvPr/>
        </p:nvSpPr>
        <p:spPr>
          <a:xfrm>
            <a:off x="9199275" y="311120"/>
            <a:ext cx="1968809" cy="369332"/>
          </a:xfrm>
          <a:prstGeom prst="rect">
            <a:avLst/>
          </a:prstGeom>
        </p:spPr>
        <p:txBody>
          <a:bodyPr wrap="none">
            <a:spAutoFit/>
          </a:bodyPr>
          <a:lstStyle/>
          <a:p>
            <a:r>
              <a:rPr lang="zh-TW" altLang="en-US" dirty="0"/>
              <a:t>資料來源 </a:t>
            </a:r>
            <a:r>
              <a:rPr lang="en-US" altLang="zh-TW" dirty="0"/>
              <a:t>:</a:t>
            </a:r>
            <a:r>
              <a:rPr lang="zh-TW" altLang="en-US" dirty="0"/>
              <a:t> 資策會</a:t>
            </a:r>
          </a:p>
        </p:txBody>
      </p:sp>
      <p:pic>
        <p:nvPicPr>
          <p:cNvPr id="3" name="圖片 2">
            <a:extLst>
              <a:ext uri="{FF2B5EF4-FFF2-40B4-BE49-F238E27FC236}">
                <a16:creationId xmlns:a16="http://schemas.microsoft.com/office/drawing/2014/main" id="{3D6E5AE5-F2E1-4404-BD25-39B2E6050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270" y="2023131"/>
            <a:ext cx="3407718" cy="4445228"/>
          </a:xfrm>
          <a:prstGeom prst="rect">
            <a:avLst/>
          </a:prstGeom>
        </p:spPr>
      </p:pic>
      <p:pic>
        <p:nvPicPr>
          <p:cNvPr id="7" name="圖片 6">
            <a:extLst>
              <a:ext uri="{FF2B5EF4-FFF2-40B4-BE49-F238E27FC236}">
                <a16:creationId xmlns:a16="http://schemas.microsoft.com/office/drawing/2014/main" id="{084BD86E-3049-4BCE-8FE3-114AFF67E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186" y="2004080"/>
            <a:ext cx="3844020" cy="4483330"/>
          </a:xfrm>
          <a:prstGeom prst="rect">
            <a:avLst/>
          </a:prstGeom>
        </p:spPr>
      </p:pic>
      <p:pic>
        <p:nvPicPr>
          <p:cNvPr id="9" name="圖片 8">
            <a:extLst>
              <a:ext uri="{FF2B5EF4-FFF2-40B4-BE49-F238E27FC236}">
                <a16:creationId xmlns:a16="http://schemas.microsoft.com/office/drawing/2014/main" id="{41CCBB6B-0B3E-466A-88F5-D039C0A4B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4404" y="2023131"/>
            <a:ext cx="4039340" cy="4476980"/>
          </a:xfrm>
          <a:prstGeom prst="rect">
            <a:avLst/>
          </a:prstGeom>
        </p:spPr>
      </p:pic>
      <p:pic>
        <p:nvPicPr>
          <p:cNvPr id="6" name="圖片 5">
            <a:extLst>
              <a:ext uri="{FF2B5EF4-FFF2-40B4-BE49-F238E27FC236}">
                <a16:creationId xmlns:a16="http://schemas.microsoft.com/office/drawing/2014/main" id="{22F653DC-2A29-40EA-B9F6-D660F0F4D0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3365" y="676390"/>
            <a:ext cx="3191039" cy="1327690"/>
          </a:xfrm>
          <a:prstGeom prst="rect">
            <a:avLst/>
          </a:prstGeom>
        </p:spPr>
      </p:pic>
    </p:spTree>
    <p:extLst>
      <p:ext uri="{BB962C8B-B14F-4D97-AF65-F5344CB8AC3E}">
        <p14:creationId xmlns:p14="http://schemas.microsoft.com/office/powerpoint/2010/main" val="3626262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B986462-F12F-4484-829F-24688E6000DD}"/>
              </a:ext>
            </a:extLst>
          </p:cNvPr>
          <p:cNvSpPr/>
          <p:nvPr/>
        </p:nvSpPr>
        <p:spPr>
          <a:xfrm>
            <a:off x="442996" y="746092"/>
            <a:ext cx="4311884" cy="1477328"/>
          </a:xfrm>
          <a:prstGeom prst="rect">
            <a:avLst/>
          </a:prstGeom>
        </p:spPr>
        <p:txBody>
          <a:bodyPr wrap="square">
            <a:spAutoFit/>
          </a:bodyPr>
          <a:lstStyle/>
          <a:p>
            <a:r>
              <a:rPr lang="en-US" altLang="zh-TW" dirty="0"/>
              <a:t>STEP 1</a:t>
            </a:r>
            <a:r>
              <a:rPr lang="zh-TW" altLang="en-US" dirty="0"/>
              <a:t>：</a:t>
            </a:r>
          </a:p>
          <a:p>
            <a:r>
              <a:rPr lang="en-US" altLang="zh-TW" dirty="0"/>
              <a:t>Sim</a:t>
            </a:r>
            <a:r>
              <a:rPr lang="zh-TW" altLang="en-US" dirty="0"/>
              <a:t>卡狀態查詢：</a:t>
            </a:r>
            <a:r>
              <a:rPr lang="en-US" altLang="zh-TW" dirty="0"/>
              <a:t>AT+CPIN?</a:t>
            </a:r>
          </a:p>
          <a:p>
            <a:endParaRPr lang="en-US" altLang="zh-TW" dirty="0"/>
          </a:p>
          <a:p>
            <a:r>
              <a:rPr lang="zh-TW" altLang="en-US" dirty="0"/>
              <a:t>回覆：</a:t>
            </a:r>
            <a:r>
              <a:rPr lang="en-US" altLang="zh-TW" dirty="0"/>
              <a:t>READY</a:t>
            </a:r>
            <a:r>
              <a:rPr lang="zh-TW" altLang="en-US" dirty="0"/>
              <a:t>，表示有找到</a:t>
            </a:r>
            <a:r>
              <a:rPr lang="en-US" altLang="zh-TW" dirty="0"/>
              <a:t>SIM</a:t>
            </a:r>
            <a:r>
              <a:rPr lang="zh-TW" altLang="en-US" dirty="0"/>
              <a:t>卡回覆：</a:t>
            </a:r>
            <a:r>
              <a:rPr lang="en-US" altLang="zh-TW" dirty="0"/>
              <a:t>ERROR</a:t>
            </a:r>
            <a:r>
              <a:rPr lang="zh-TW" altLang="en-US" dirty="0"/>
              <a:t>，表示沒有</a:t>
            </a:r>
            <a:r>
              <a:rPr lang="en-US" altLang="zh-TW" dirty="0"/>
              <a:t>SIM</a:t>
            </a:r>
            <a:r>
              <a:rPr lang="zh-TW" altLang="en-US" dirty="0"/>
              <a:t>卡</a:t>
            </a:r>
          </a:p>
        </p:txBody>
      </p:sp>
      <p:sp>
        <p:nvSpPr>
          <p:cNvPr id="5" name="矩形 4">
            <a:extLst>
              <a:ext uri="{FF2B5EF4-FFF2-40B4-BE49-F238E27FC236}">
                <a16:creationId xmlns:a16="http://schemas.microsoft.com/office/drawing/2014/main" id="{F38B3D8A-ECEF-4438-B326-A44C0E345CE0}"/>
              </a:ext>
            </a:extLst>
          </p:cNvPr>
          <p:cNvSpPr/>
          <p:nvPr/>
        </p:nvSpPr>
        <p:spPr>
          <a:xfrm>
            <a:off x="5208202" y="693014"/>
            <a:ext cx="6678997" cy="1477328"/>
          </a:xfrm>
          <a:prstGeom prst="rect">
            <a:avLst/>
          </a:prstGeom>
        </p:spPr>
        <p:txBody>
          <a:bodyPr wrap="square">
            <a:spAutoFit/>
          </a:bodyPr>
          <a:lstStyle/>
          <a:p>
            <a:r>
              <a:rPr lang="en-US" altLang="zh-TW" dirty="0"/>
              <a:t>STEP 2</a:t>
            </a:r>
            <a:r>
              <a:rPr lang="zh-TW" altLang="en-US" dirty="0"/>
              <a:t>：</a:t>
            </a:r>
          </a:p>
          <a:p>
            <a:r>
              <a:rPr lang="en-US" altLang="zh-TW" dirty="0"/>
              <a:t>APN</a:t>
            </a:r>
            <a:r>
              <a:rPr lang="zh-TW" altLang="en-US" dirty="0"/>
              <a:t>狀態查詢：</a:t>
            </a:r>
            <a:r>
              <a:rPr lang="en-US" altLang="zh-TW" dirty="0"/>
              <a:t>AT+CEREG?</a:t>
            </a:r>
          </a:p>
          <a:p>
            <a:r>
              <a:rPr lang="zh-TW" altLang="en-US" dirty="0"/>
              <a:t>回覆：</a:t>
            </a:r>
            <a:r>
              <a:rPr lang="en-US" altLang="zh-TW" dirty="0"/>
              <a:t>+CEREG= 0,1</a:t>
            </a:r>
            <a:r>
              <a:rPr lang="zh-TW" altLang="en-US" dirty="0"/>
              <a:t>，表示已經進入</a:t>
            </a:r>
            <a:r>
              <a:rPr lang="en-US" altLang="zh-TW" dirty="0"/>
              <a:t>APN</a:t>
            </a:r>
            <a:r>
              <a:rPr lang="zh-TW" altLang="en-US" dirty="0"/>
              <a:t>的網域。</a:t>
            </a:r>
          </a:p>
          <a:p>
            <a:r>
              <a:rPr lang="zh-TW" altLang="en-US" dirty="0"/>
              <a:t>回覆：</a:t>
            </a:r>
            <a:r>
              <a:rPr lang="en-US" altLang="zh-TW" dirty="0"/>
              <a:t>+CEREG= 0,2</a:t>
            </a:r>
            <a:r>
              <a:rPr lang="zh-TW" altLang="en-US" dirty="0"/>
              <a:t>，表示已經尚未註冊入</a:t>
            </a:r>
            <a:r>
              <a:rPr lang="en-US" altLang="zh-TW" dirty="0"/>
              <a:t>APN</a:t>
            </a:r>
            <a:r>
              <a:rPr lang="zh-TW" altLang="en-US" dirty="0"/>
              <a:t>的網域。回覆：</a:t>
            </a:r>
            <a:r>
              <a:rPr lang="en-US" altLang="zh-TW" dirty="0"/>
              <a:t>+CEREG= 0,0</a:t>
            </a:r>
            <a:r>
              <a:rPr lang="zh-TW" altLang="en-US" dirty="0"/>
              <a:t>，表示沒有</a:t>
            </a:r>
            <a:r>
              <a:rPr lang="en-US" altLang="zh-TW" dirty="0"/>
              <a:t>SIM</a:t>
            </a:r>
            <a:r>
              <a:rPr lang="zh-TW" altLang="en-US" dirty="0"/>
              <a:t>卡。</a:t>
            </a:r>
          </a:p>
        </p:txBody>
      </p:sp>
      <p:sp>
        <p:nvSpPr>
          <p:cNvPr id="6" name="文字方塊 5">
            <a:extLst>
              <a:ext uri="{FF2B5EF4-FFF2-40B4-BE49-F238E27FC236}">
                <a16:creationId xmlns:a16="http://schemas.microsoft.com/office/drawing/2014/main" id="{B2C9BE30-043B-4111-A80A-03C33F84B2D3}"/>
              </a:ext>
            </a:extLst>
          </p:cNvPr>
          <p:cNvSpPr txBox="1"/>
          <p:nvPr/>
        </p:nvSpPr>
        <p:spPr>
          <a:xfrm>
            <a:off x="304801" y="161317"/>
            <a:ext cx="1826141" cy="584775"/>
          </a:xfrm>
          <a:prstGeom prst="rect">
            <a:avLst/>
          </a:prstGeom>
          <a:noFill/>
        </p:spPr>
        <p:txBody>
          <a:bodyPr wrap="none" rtlCol="0">
            <a:spAutoFit/>
          </a:bodyPr>
          <a:lstStyle/>
          <a:p>
            <a:r>
              <a:rPr lang="zh-TW" altLang="en-US" sz="3200" dirty="0">
                <a:solidFill>
                  <a:srgbClr val="FF0000"/>
                </a:solidFill>
              </a:rPr>
              <a:t>設定檢查</a:t>
            </a:r>
          </a:p>
        </p:txBody>
      </p:sp>
      <p:sp>
        <p:nvSpPr>
          <p:cNvPr id="9" name="文字方塊 8">
            <a:extLst>
              <a:ext uri="{FF2B5EF4-FFF2-40B4-BE49-F238E27FC236}">
                <a16:creationId xmlns:a16="http://schemas.microsoft.com/office/drawing/2014/main" id="{B40D0E10-C110-4F87-A976-1A930B5E3C81}"/>
              </a:ext>
            </a:extLst>
          </p:cNvPr>
          <p:cNvSpPr txBox="1"/>
          <p:nvPr/>
        </p:nvSpPr>
        <p:spPr>
          <a:xfrm>
            <a:off x="9553889" y="161317"/>
            <a:ext cx="1968809" cy="369332"/>
          </a:xfrm>
          <a:prstGeom prst="rect">
            <a:avLst/>
          </a:prstGeom>
          <a:noFill/>
        </p:spPr>
        <p:txBody>
          <a:bodyPr wrap="none" rtlCol="0">
            <a:spAutoFit/>
          </a:bodyPr>
          <a:lstStyle/>
          <a:p>
            <a:r>
              <a:rPr lang="zh-TW" altLang="en-US" dirty="0"/>
              <a:t>資料來源 </a:t>
            </a:r>
            <a:r>
              <a:rPr lang="en-US" altLang="zh-TW" dirty="0"/>
              <a:t>:</a:t>
            </a:r>
            <a:r>
              <a:rPr lang="zh-TW" altLang="en-US" dirty="0"/>
              <a:t> 資策會</a:t>
            </a:r>
          </a:p>
        </p:txBody>
      </p:sp>
      <p:pic>
        <p:nvPicPr>
          <p:cNvPr id="11" name="圖片 10">
            <a:extLst>
              <a:ext uri="{FF2B5EF4-FFF2-40B4-BE49-F238E27FC236}">
                <a16:creationId xmlns:a16="http://schemas.microsoft.com/office/drawing/2014/main" id="{276ED0E1-8C26-4857-A73E-5A2EBDCCF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938" y="2223420"/>
            <a:ext cx="6678997" cy="4483330"/>
          </a:xfrm>
          <a:prstGeom prst="rect">
            <a:avLst/>
          </a:prstGeom>
        </p:spPr>
      </p:pic>
    </p:spTree>
    <p:extLst>
      <p:ext uri="{BB962C8B-B14F-4D97-AF65-F5344CB8AC3E}">
        <p14:creationId xmlns:p14="http://schemas.microsoft.com/office/powerpoint/2010/main" val="57517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7DE1607-51C7-4994-B3AE-E57B1232B6A6}"/>
              </a:ext>
            </a:extLst>
          </p:cNvPr>
          <p:cNvSpPr/>
          <p:nvPr/>
        </p:nvSpPr>
        <p:spPr>
          <a:xfrm>
            <a:off x="526741" y="298661"/>
            <a:ext cx="6610906" cy="1754326"/>
          </a:xfrm>
          <a:prstGeom prst="rect">
            <a:avLst/>
          </a:prstGeom>
        </p:spPr>
        <p:txBody>
          <a:bodyPr wrap="square">
            <a:spAutoFit/>
          </a:bodyPr>
          <a:lstStyle/>
          <a:p>
            <a:r>
              <a:rPr lang="en-US" altLang="zh-TW" dirty="0"/>
              <a:t>STEP 3</a:t>
            </a:r>
            <a:r>
              <a:rPr lang="zh-TW" altLang="en-US" dirty="0"/>
              <a:t>：</a:t>
            </a:r>
          </a:p>
          <a:p>
            <a:endParaRPr lang="zh-TW" altLang="en-US" dirty="0"/>
          </a:p>
          <a:p>
            <a:r>
              <a:rPr lang="zh-TW" altLang="en-US" dirty="0"/>
              <a:t>訊號強度查詢：</a:t>
            </a:r>
            <a:r>
              <a:rPr lang="en-US" altLang="zh-TW" dirty="0"/>
              <a:t>AT+CESQ</a:t>
            </a:r>
          </a:p>
          <a:p>
            <a:r>
              <a:rPr lang="zh-TW" altLang="en-US" dirty="0"/>
              <a:t>回覆：</a:t>
            </a:r>
            <a:r>
              <a:rPr lang="en-US" altLang="zh-TW" dirty="0"/>
              <a:t>+CESQ </a:t>
            </a:r>
            <a:r>
              <a:rPr lang="zh-TW" altLang="en-US" dirty="0"/>
              <a:t>： </a:t>
            </a:r>
            <a:r>
              <a:rPr lang="en-US" altLang="zh-TW" dirty="0"/>
              <a:t>xx, 0, 255, 255, 255</a:t>
            </a:r>
          </a:p>
          <a:p>
            <a:r>
              <a:rPr lang="en-US" altLang="zh-TW" dirty="0"/>
              <a:t>xx</a:t>
            </a:r>
            <a:r>
              <a:rPr lang="zh-TW" altLang="en-US" dirty="0"/>
              <a:t>：</a:t>
            </a:r>
            <a:r>
              <a:rPr lang="en-US" altLang="zh-TW" dirty="0"/>
              <a:t>0~99</a:t>
            </a:r>
            <a:r>
              <a:rPr lang="zh-TW" altLang="en-US" dirty="0"/>
              <a:t>，</a:t>
            </a:r>
            <a:r>
              <a:rPr lang="en-US" altLang="zh-TW" dirty="0"/>
              <a:t>0 </a:t>
            </a:r>
            <a:r>
              <a:rPr lang="zh-TW" altLang="en-US" dirty="0"/>
              <a:t>：未有訊號，</a:t>
            </a:r>
            <a:r>
              <a:rPr lang="en-US" altLang="zh-TW" dirty="0"/>
              <a:t>99 </a:t>
            </a:r>
            <a:r>
              <a:rPr lang="zh-TW" altLang="en-US" dirty="0"/>
              <a:t>：找不到訊號</a:t>
            </a:r>
          </a:p>
          <a:p>
            <a:r>
              <a:rPr lang="zh-TW" altLang="en-US" dirty="0"/>
              <a:t> </a:t>
            </a:r>
          </a:p>
        </p:txBody>
      </p:sp>
      <p:sp>
        <p:nvSpPr>
          <p:cNvPr id="5" name="矩形 4">
            <a:extLst>
              <a:ext uri="{FF2B5EF4-FFF2-40B4-BE49-F238E27FC236}">
                <a16:creationId xmlns:a16="http://schemas.microsoft.com/office/drawing/2014/main" id="{C27DA857-D729-4643-B131-D086B1E48BC2}"/>
              </a:ext>
            </a:extLst>
          </p:cNvPr>
          <p:cNvSpPr/>
          <p:nvPr/>
        </p:nvSpPr>
        <p:spPr>
          <a:xfrm>
            <a:off x="5444971" y="298661"/>
            <a:ext cx="6096000" cy="1477328"/>
          </a:xfrm>
          <a:prstGeom prst="rect">
            <a:avLst/>
          </a:prstGeom>
        </p:spPr>
        <p:txBody>
          <a:bodyPr>
            <a:spAutoFit/>
          </a:bodyPr>
          <a:lstStyle/>
          <a:p>
            <a:r>
              <a:rPr lang="en-US" altLang="zh-TW" dirty="0"/>
              <a:t>STEP 4</a:t>
            </a:r>
            <a:r>
              <a:rPr lang="zh-TW" altLang="en-US" dirty="0"/>
              <a:t>：</a:t>
            </a:r>
          </a:p>
          <a:p>
            <a:endParaRPr lang="zh-TW" altLang="en-US" dirty="0"/>
          </a:p>
          <a:p>
            <a:r>
              <a:rPr lang="en-US" altLang="zh-TW" dirty="0"/>
              <a:t>IP</a:t>
            </a:r>
            <a:r>
              <a:rPr lang="zh-TW" altLang="en-US" dirty="0"/>
              <a:t>查詢：</a:t>
            </a:r>
            <a:r>
              <a:rPr lang="en-US" altLang="zh-TW" dirty="0"/>
              <a:t>AT+CGPADDR=1</a:t>
            </a:r>
            <a:r>
              <a:rPr lang="zh-TW" altLang="en-US" dirty="0"/>
              <a:t>回覆：</a:t>
            </a:r>
            <a:r>
              <a:rPr lang="en-US" altLang="zh-TW" dirty="0"/>
              <a:t>OK</a:t>
            </a:r>
            <a:r>
              <a:rPr lang="zh-TW" altLang="en-US" dirty="0"/>
              <a:t>：尚未找到</a:t>
            </a:r>
            <a:r>
              <a:rPr lang="en-US" altLang="zh-TW" dirty="0"/>
              <a:t>IP</a:t>
            </a:r>
          </a:p>
          <a:p>
            <a:r>
              <a:rPr lang="zh-TW" altLang="en-US" dirty="0"/>
              <a:t>回覆：：</a:t>
            </a:r>
            <a:r>
              <a:rPr lang="en-US" altLang="zh-TW" dirty="0"/>
              <a:t>+CGPADDR: 1,IP(</a:t>
            </a:r>
            <a:r>
              <a:rPr lang="zh-TW" altLang="en-US" dirty="0"/>
              <a:t>四位</a:t>
            </a:r>
            <a:r>
              <a:rPr lang="en-US" altLang="zh-TW" dirty="0"/>
              <a:t>)</a:t>
            </a:r>
            <a:r>
              <a:rPr lang="zh-TW" altLang="en-US" dirty="0"/>
              <a:t>：表示已有</a:t>
            </a:r>
            <a:r>
              <a:rPr lang="en-US" altLang="zh-TW" dirty="0"/>
              <a:t>IP</a:t>
            </a:r>
            <a:r>
              <a:rPr lang="zh-TW" altLang="en-US" dirty="0"/>
              <a:t>說明：若設定期間連上網路會自動回傳</a:t>
            </a:r>
            <a:r>
              <a:rPr lang="en-US" altLang="zh-TW" dirty="0"/>
              <a:t>IP</a:t>
            </a:r>
            <a:r>
              <a:rPr lang="zh-TW" altLang="en-US" dirty="0"/>
              <a:t>位址</a:t>
            </a:r>
            <a:r>
              <a:rPr lang="en-US" altLang="zh-TW" dirty="0"/>
              <a:t>+IP : IP</a:t>
            </a:r>
            <a:r>
              <a:rPr lang="zh-TW" altLang="en-US" dirty="0"/>
              <a:t>位址</a:t>
            </a:r>
          </a:p>
        </p:txBody>
      </p:sp>
      <p:sp>
        <p:nvSpPr>
          <p:cNvPr id="8" name="文字方塊 7">
            <a:extLst>
              <a:ext uri="{FF2B5EF4-FFF2-40B4-BE49-F238E27FC236}">
                <a16:creationId xmlns:a16="http://schemas.microsoft.com/office/drawing/2014/main" id="{9586379F-CE2E-4B48-8B3E-83A3262F337B}"/>
              </a:ext>
            </a:extLst>
          </p:cNvPr>
          <p:cNvSpPr txBox="1"/>
          <p:nvPr/>
        </p:nvSpPr>
        <p:spPr>
          <a:xfrm>
            <a:off x="9696450" y="162538"/>
            <a:ext cx="1968809" cy="369332"/>
          </a:xfrm>
          <a:prstGeom prst="rect">
            <a:avLst/>
          </a:prstGeom>
          <a:noFill/>
        </p:spPr>
        <p:txBody>
          <a:bodyPr wrap="none" rtlCol="0">
            <a:spAutoFit/>
          </a:bodyPr>
          <a:lstStyle/>
          <a:p>
            <a:r>
              <a:rPr lang="zh-TW" altLang="en-US" dirty="0"/>
              <a:t>資料來源 </a:t>
            </a:r>
            <a:r>
              <a:rPr lang="en-US" altLang="zh-TW" dirty="0"/>
              <a:t>:</a:t>
            </a:r>
            <a:r>
              <a:rPr lang="zh-TW" altLang="en-US" dirty="0"/>
              <a:t> 資策會</a:t>
            </a:r>
          </a:p>
        </p:txBody>
      </p:sp>
      <p:pic>
        <p:nvPicPr>
          <p:cNvPr id="3" name="圖片 2">
            <a:extLst>
              <a:ext uri="{FF2B5EF4-FFF2-40B4-BE49-F238E27FC236}">
                <a16:creationId xmlns:a16="http://schemas.microsoft.com/office/drawing/2014/main" id="{02A2FA33-6B57-42ED-8C59-4DE97A41F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41" y="2033936"/>
            <a:ext cx="4820563" cy="4502381"/>
          </a:xfrm>
          <a:prstGeom prst="rect">
            <a:avLst/>
          </a:prstGeom>
        </p:spPr>
      </p:pic>
      <p:pic>
        <p:nvPicPr>
          <p:cNvPr id="7" name="圖片 6">
            <a:extLst>
              <a:ext uri="{FF2B5EF4-FFF2-40B4-BE49-F238E27FC236}">
                <a16:creationId xmlns:a16="http://schemas.microsoft.com/office/drawing/2014/main" id="{7C5E6FAF-0143-4A36-ADF6-8A3548246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813" y="2052987"/>
            <a:ext cx="4548315" cy="4483330"/>
          </a:xfrm>
          <a:prstGeom prst="rect">
            <a:avLst/>
          </a:prstGeom>
        </p:spPr>
      </p:pic>
    </p:spTree>
    <p:extLst>
      <p:ext uri="{BB962C8B-B14F-4D97-AF65-F5344CB8AC3E}">
        <p14:creationId xmlns:p14="http://schemas.microsoft.com/office/powerpoint/2010/main" val="164794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64B53-222C-47D5-AA5F-E2E87748A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6042"/>
            <a:ext cx="12199483" cy="5581958"/>
          </a:xfrm>
          <a:prstGeom prst="rect">
            <a:avLst/>
          </a:prstGeom>
        </p:spPr>
      </p:pic>
      <p:sp>
        <p:nvSpPr>
          <p:cNvPr id="6" name="文字方塊 5">
            <a:extLst>
              <a:ext uri="{FF2B5EF4-FFF2-40B4-BE49-F238E27FC236}">
                <a16:creationId xmlns:a16="http://schemas.microsoft.com/office/drawing/2014/main" id="{B6F24C1D-20C3-411D-AE8C-EF4302CEB995}"/>
              </a:ext>
            </a:extLst>
          </p:cNvPr>
          <p:cNvSpPr txBox="1"/>
          <p:nvPr/>
        </p:nvSpPr>
        <p:spPr>
          <a:xfrm>
            <a:off x="3789575" y="329938"/>
            <a:ext cx="3763594" cy="584775"/>
          </a:xfrm>
          <a:prstGeom prst="rect">
            <a:avLst/>
          </a:prstGeom>
          <a:noFill/>
        </p:spPr>
        <p:txBody>
          <a:bodyPr wrap="none" rtlCol="0">
            <a:spAutoFit/>
          </a:bodyPr>
          <a:lstStyle/>
          <a:p>
            <a:r>
              <a:rPr lang="en-US" altLang="zh-TW" sz="3200" dirty="0"/>
              <a:t>MQTT </a:t>
            </a:r>
            <a:r>
              <a:rPr lang="zh-TW" altLang="en-US" sz="3200" dirty="0"/>
              <a:t>基本傳輸圖示</a:t>
            </a:r>
          </a:p>
        </p:txBody>
      </p:sp>
    </p:spTree>
    <p:extLst>
      <p:ext uri="{BB962C8B-B14F-4D97-AF65-F5344CB8AC3E}">
        <p14:creationId xmlns:p14="http://schemas.microsoft.com/office/powerpoint/2010/main" val="2979526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8151EFF-2254-4085-B69B-0920D29DC38D}"/>
              </a:ext>
            </a:extLst>
          </p:cNvPr>
          <p:cNvSpPr txBox="1"/>
          <p:nvPr/>
        </p:nvSpPr>
        <p:spPr>
          <a:xfrm>
            <a:off x="305614" y="401964"/>
            <a:ext cx="7107908" cy="523220"/>
          </a:xfrm>
          <a:prstGeom prst="rect">
            <a:avLst/>
          </a:prstGeom>
          <a:noFill/>
        </p:spPr>
        <p:txBody>
          <a:bodyPr wrap="none" rtlCol="0">
            <a:spAutoFit/>
          </a:bodyPr>
          <a:lstStyle/>
          <a:p>
            <a:r>
              <a:rPr lang="en-US" altLang="zh-TW" sz="2800" dirty="0"/>
              <a:t>MQTT</a:t>
            </a:r>
            <a:r>
              <a:rPr lang="zh-TW" altLang="en-US" sz="2800" dirty="0"/>
              <a:t> 說明 </a:t>
            </a:r>
            <a:r>
              <a:rPr lang="en-US" altLang="zh-TW" sz="2800" dirty="0"/>
              <a:t>:</a:t>
            </a:r>
            <a:r>
              <a:rPr lang="zh-TW" altLang="en-US" sz="2800" dirty="0"/>
              <a:t> </a:t>
            </a:r>
            <a:r>
              <a:rPr lang="en-US" altLang="zh-TW" sz="2800" dirty="0"/>
              <a:t>(</a:t>
            </a:r>
            <a:r>
              <a:rPr lang="zh-TW" altLang="en-US" sz="2800" dirty="0"/>
              <a:t>請參考網路上他人分享的資訊</a:t>
            </a:r>
            <a:r>
              <a:rPr lang="en-US" altLang="zh-TW" sz="2800" dirty="0"/>
              <a:t>)</a:t>
            </a:r>
            <a:r>
              <a:rPr lang="zh-TW" altLang="en-US" sz="2800" dirty="0"/>
              <a:t> </a:t>
            </a:r>
          </a:p>
        </p:txBody>
      </p:sp>
      <p:sp>
        <p:nvSpPr>
          <p:cNvPr id="5" name="矩形 4">
            <a:extLst>
              <a:ext uri="{FF2B5EF4-FFF2-40B4-BE49-F238E27FC236}">
                <a16:creationId xmlns:a16="http://schemas.microsoft.com/office/drawing/2014/main" id="{769CD111-DA15-4A06-A20F-A615B6DA093C}"/>
              </a:ext>
            </a:extLst>
          </p:cNvPr>
          <p:cNvSpPr/>
          <p:nvPr/>
        </p:nvSpPr>
        <p:spPr>
          <a:xfrm>
            <a:off x="2619867" y="1243586"/>
            <a:ext cx="8396749" cy="1077218"/>
          </a:xfrm>
          <a:prstGeom prst="rect">
            <a:avLst/>
          </a:prstGeom>
        </p:spPr>
        <p:txBody>
          <a:bodyPr wrap="square">
            <a:spAutoFit/>
          </a:bodyPr>
          <a:lstStyle/>
          <a:p>
            <a:r>
              <a:rPr lang="en-US" altLang="zh-TW" sz="3200" dirty="0">
                <a:hlinkClick r:id="rId2"/>
              </a:rPr>
              <a:t>https://swf.com.tw/?p=1002</a:t>
            </a:r>
            <a:endParaRPr lang="en-US" altLang="zh-TW" sz="3200" dirty="0">
              <a:hlinkClick r:id="rId3"/>
            </a:endParaRPr>
          </a:p>
          <a:p>
            <a:endParaRPr lang="zh-TW" altLang="en-US" sz="3200" dirty="0"/>
          </a:p>
        </p:txBody>
      </p:sp>
      <p:sp>
        <p:nvSpPr>
          <p:cNvPr id="6" name="文字方塊 5">
            <a:extLst>
              <a:ext uri="{FF2B5EF4-FFF2-40B4-BE49-F238E27FC236}">
                <a16:creationId xmlns:a16="http://schemas.microsoft.com/office/drawing/2014/main" id="{4ADA049E-9855-4223-B854-7BC4A9A1E090}"/>
              </a:ext>
            </a:extLst>
          </p:cNvPr>
          <p:cNvSpPr txBox="1"/>
          <p:nvPr/>
        </p:nvSpPr>
        <p:spPr>
          <a:xfrm>
            <a:off x="424383" y="3190610"/>
            <a:ext cx="2659959" cy="461665"/>
          </a:xfrm>
          <a:prstGeom prst="rect">
            <a:avLst/>
          </a:prstGeom>
          <a:noFill/>
        </p:spPr>
        <p:txBody>
          <a:bodyPr wrap="none" rtlCol="0">
            <a:spAutoFit/>
          </a:bodyPr>
          <a:lstStyle/>
          <a:p>
            <a:r>
              <a:rPr lang="en-US" altLang="zh-TW" sz="2400" dirty="0"/>
              <a:t>MQTT Server </a:t>
            </a:r>
            <a:r>
              <a:rPr lang="zh-TW" altLang="en-US" sz="2400" dirty="0"/>
              <a:t>架設 </a:t>
            </a:r>
            <a:r>
              <a:rPr lang="en-US" altLang="zh-TW" sz="2400" dirty="0"/>
              <a:t>:</a:t>
            </a:r>
            <a:endParaRPr lang="zh-TW" altLang="en-US" sz="2400" dirty="0"/>
          </a:p>
        </p:txBody>
      </p:sp>
      <p:sp>
        <p:nvSpPr>
          <p:cNvPr id="7" name="文字方塊 6">
            <a:extLst>
              <a:ext uri="{FF2B5EF4-FFF2-40B4-BE49-F238E27FC236}">
                <a16:creationId xmlns:a16="http://schemas.microsoft.com/office/drawing/2014/main" id="{A12F981D-0C19-4E78-9810-58AB4D24B346}"/>
              </a:ext>
            </a:extLst>
          </p:cNvPr>
          <p:cNvSpPr txBox="1"/>
          <p:nvPr/>
        </p:nvSpPr>
        <p:spPr>
          <a:xfrm>
            <a:off x="840228" y="3787225"/>
            <a:ext cx="10176388" cy="400110"/>
          </a:xfrm>
          <a:prstGeom prst="rect">
            <a:avLst/>
          </a:prstGeom>
          <a:noFill/>
        </p:spPr>
        <p:txBody>
          <a:bodyPr wrap="square" rtlCol="0">
            <a:spAutoFit/>
          </a:bodyPr>
          <a:lstStyle/>
          <a:p>
            <a:r>
              <a:rPr lang="zh-TW" altLang="en-US" sz="2000" dirty="0"/>
              <a:t>可由官方網站下載</a:t>
            </a:r>
            <a:r>
              <a:rPr lang="en-US" altLang="zh-TW" sz="2000" dirty="0"/>
              <a:t>http://mosquitto.org/download/ </a:t>
            </a:r>
            <a:r>
              <a:rPr lang="zh-TW" altLang="en-US" sz="2000" dirty="0"/>
              <a:t>，下載</a:t>
            </a:r>
            <a:r>
              <a:rPr lang="en-US" altLang="zh-TW" sz="2000" dirty="0"/>
              <a:t>32</a:t>
            </a:r>
            <a:r>
              <a:rPr lang="zh-TW" altLang="en-US" sz="2000" dirty="0"/>
              <a:t>位元的安裝程式自行架設</a:t>
            </a:r>
          </a:p>
        </p:txBody>
      </p:sp>
      <p:sp>
        <p:nvSpPr>
          <p:cNvPr id="8" name="文字方塊 7">
            <a:extLst>
              <a:ext uri="{FF2B5EF4-FFF2-40B4-BE49-F238E27FC236}">
                <a16:creationId xmlns:a16="http://schemas.microsoft.com/office/drawing/2014/main" id="{664B51A3-FECE-491E-B15F-D85AE17C0A5E}"/>
              </a:ext>
            </a:extLst>
          </p:cNvPr>
          <p:cNvSpPr txBox="1"/>
          <p:nvPr/>
        </p:nvSpPr>
        <p:spPr>
          <a:xfrm>
            <a:off x="424383" y="5240594"/>
            <a:ext cx="2751436" cy="738664"/>
          </a:xfrm>
          <a:prstGeom prst="rect">
            <a:avLst/>
          </a:prstGeom>
          <a:noFill/>
        </p:spPr>
        <p:txBody>
          <a:bodyPr wrap="square" rtlCol="0">
            <a:spAutoFit/>
          </a:bodyPr>
          <a:lstStyle/>
          <a:p>
            <a:r>
              <a:rPr lang="zh-TW" altLang="en-US" sz="2400" dirty="0"/>
              <a:t>免費的 </a:t>
            </a:r>
            <a:r>
              <a:rPr lang="en-US" altLang="zh-TW" sz="2400" dirty="0"/>
              <a:t>MQTT</a:t>
            </a:r>
            <a:r>
              <a:rPr lang="zh-TW" altLang="en-US" sz="2400" dirty="0"/>
              <a:t> 網站 </a:t>
            </a:r>
            <a:r>
              <a:rPr lang="en-US" altLang="zh-TW" sz="2000" dirty="0"/>
              <a:t>:</a:t>
            </a:r>
          </a:p>
          <a:p>
            <a:endParaRPr lang="zh-TW" altLang="en-US" dirty="0"/>
          </a:p>
        </p:txBody>
      </p:sp>
      <p:sp>
        <p:nvSpPr>
          <p:cNvPr id="9" name="矩形 8">
            <a:extLst>
              <a:ext uri="{FF2B5EF4-FFF2-40B4-BE49-F238E27FC236}">
                <a16:creationId xmlns:a16="http://schemas.microsoft.com/office/drawing/2014/main" id="{27234B43-F15B-41B5-8331-ADA67A8DFAD0}"/>
              </a:ext>
            </a:extLst>
          </p:cNvPr>
          <p:cNvSpPr/>
          <p:nvPr/>
        </p:nvSpPr>
        <p:spPr>
          <a:xfrm>
            <a:off x="3352800" y="4633323"/>
            <a:ext cx="8121444" cy="2031325"/>
          </a:xfrm>
          <a:prstGeom prst="rect">
            <a:avLst/>
          </a:prstGeom>
        </p:spPr>
        <p:txBody>
          <a:bodyPr wrap="square">
            <a:spAutoFit/>
          </a:bodyPr>
          <a:lstStyle/>
          <a:p>
            <a:r>
              <a:rPr lang="en-US" altLang="zh-TW" dirty="0"/>
              <a:t>Server	</a:t>
            </a:r>
            <a:r>
              <a:rPr lang="zh-TW" altLang="en-US" dirty="0"/>
              <a:t>                                   </a:t>
            </a:r>
            <a:r>
              <a:rPr lang="en-US" altLang="zh-TW" dirty="0"/>
              <a:t>Broker	      Port	                                 </a:t>
            </a:r>
            <a:r>
              <a:rPr lang="en-US" altLang="zh-TW" dirty="0" err="1"/>
              <a:t>Websocket</a:t>
            </a:r>
            <a:endParaRPr lang="en-US" altLang="zh-TW" dirty="0"/>
          </a:p>
          <a:p>
            <a:r>
              <a:rPr lang="en-US" altLang="zh-TW" dirty="0"/>
              <a:t>mqtt.eclipse.org</a:t>
            </a:r>
            <a:r>
              <a:rPr lang="zh-TW" altLang="en-US" dirty="0"/>
              <a:t>          </a:t>
            </a:r>
            <a:r>
              <a:rPr lang="en-US" altLang="zh-TW" dirty="0"/>
              <a:t>	</a:t>
            </a:r>
            <a:r>
              <a:rPr lang="en-US" altLang="zh-TW" dirty="0" err="1"/>
              <a:t>Mosquitto</a:t>
            </a:r>
            <a:r>
              <a:rPr lang="en-US" altLang="zh-TW" dirty="0"/>
              <a:t>     1883 / 8883	                 n/a</a:t>
            </a:r>
          </a:p>
          <a:p>
            <a:r>
              <a:rPr lang="en-US" altLang="zh-TW" dirty="0"/>
              <a:t>broker.hivemq.com	</a:t>
            </a:r>
            <a:r>
              <a:rPr lang="zh-TW" altLang="en-US" dirty="0"/>
              <a:t>                 </a:t>
            </a:r>
            <a:r>
              <a:rPr lang="en-US" altLang="zh-TW" dirty="0" err="1"/>
              <a:t>HiveMQ</a:t>
            </a:r>
            <a:r>
              <a:rPr lang="en-US" altLang="zh-TW" dirty="0"/>
              <a:t>	</a:t>
            </a:r>
            <a:r>
              <a:rPr lang="zh-TW" altLang="en-US" dirty="0"/>
              <a:t>      </a:t>
            </a:r>
            <a:r>
              <a:rPr lang="en-US" altLang="zh-TW" dirty="0"/>
              <a:t>1883	                                   8000</a:t>
            </a:r>
          </a:p>
          <a:p>
            <a:r>
              <a:rPr lang="en-US" altLang="zh-TW" dirty="0"/>
              <a:t>test.mosquitto.org	</a:t>
            </a:r>
            <a:r>
              <a:rPr lang="zh-TW" altLang="en-US" dirty="0"/>
              <a:t>                 </a:t>
            </a:r>
            <a:r>
              <a:rPr lang="en-US" altLang="zh-TW" dirty="0" err="1"/>
              <a:t>Mosquitto</a:t>
            </a:r>
            <a:r>
              <a:rPr lang="en-US" altLang="zh-TW" dirty="0"/>
              <a:t>      1883 / 8883 / 8884	8080 / 8081</a:t>
            </a:r>
          </a:p>
          <a:p>
            <a:r>
              <a:rPr lang="en-US" altLang="zh-TW" dirty="0"/>
              <a:t>test.mosca.io	</a:t>
            </a:r>
            <a:r>
              <a:rPr lang="zh-TW" altLang="en-US" dirty="0"/>
              <a:t>                 </a:t>
            </a:r>
            <a:r>
              <a:rPr lang="en-US" altLang="zh-TW" dirty="0" err="1"/>
              <a:t>mosca</a:t>
            </a:r>
            <a:r>
              <a:rPr lang="en-US" altLang="zh-TW" dirty="0"/>
              <a:t>	      1883	                                   80</a:t>
            </a:r>
          </a:p>
          <a:p>
            <a:r>
              <a:rPr lang="en-US" altLang="zh-TW" dirty="0"/>
              <a:t>broker.mqttdashboard.com	</a:t>
            </a:r>
            <a:r>
              <a:rPr lang="en-US" altLang="zh-TW" dirty="0" err="1"/>
              <a:t>HiveMQ</a:t>
            </a:r>
            <a:r>
              <a:rPr lang="en-US" altLang="zh-TW" dirty="0"/>
              <a:t>	      1883</a:t>
            </a:r>
          </a:p>
          <a:p>
            <a:r>
              <a:rPr lang="en-US" altLang="zh-TW" dirty="0"/>
              <a:t>Broker.emqx.io                          </a:t>
            </a:r>
            <a:r>
              <a:rPr lang="en-US" altLang="zh-TW" dirty="0" err="1"/>
              <a:t>Emqx</a:t>
            </a:r>
            <a:r>
              <a:rPr lang="en-US" altLang="zh-TW" dirty="0"/>
              <a:t>              1883</a:t>
            </a:r>
          </a:p>
        </p:txBody>
      </p:sp>
      <p:sp>
        <p:nvSpPr>
          <p:cNvPr id="2" name="文字方塊 1">
            <a:extLst>
              <a:ext uri="{FF2B5EF4-FFF2-40B4-BE49-F238E27FC236}">
                <a16:creationId xmlns:a16="http://schemas.microsoft.com/office/drawing/2014/main" id="{30A553BE-56BC-48C5-9318-43EC963B8EAA}"/>
              </a:ext>
            </a:extLst>
          </p:cNvPr>
          <p:cNvSpPr txBox="1"/>
          <p:nvPr/>
        </p:nvSpPr>
        <p:spPr>
          <a:xfrm>
            <a:off x="424383" y="2352507"/>
            <a:ext cx="11416972" cy="461665"/>
          </a:xfrm>
          <a:prstGeom prst="rect">
            <a:avLst/>
          </a:prstGeom>
          <a:noFill/>
        </p:spPr>
        <p:txBody>
          <a:bodyPr wrap="none" rtlCol="0">
            <a:spAutoFit/>
          </a:bodyPr>
          <a:lstStyle/>
          <a:p>
            <a:r>
              <a:rPr lang="zh-TW" altLang="en-US" sz="2400" dirty="0">
                <a:solidFill>
                  <a:srgbClr val="FF0000"/>
                </a:solidFill>
              </a:rPr>
              <a:t>簡易說明 </a:t>
            </a:r>
            <a:r>
              <a:rPr lang="en-US" altLang="zh-TW" sz="2400" dirty="0"/>
              <a:t>: </a:t>
            </a:r>
            <a:r>
              <a:rPr lang="zh-TW" altLang="en-US" sz="2400" dirty="0"/>
              <a:t>利用 </a:t>
            </a:r>
            <a:r>
              <a:rPr lang="en-US" altLang="zh-TW" sz="2400" dirty="0"/>
              <a:t>MQTT Broker </a:t>
            </a:r>
            <a:r>
              <a:rPr lang="zh-TW" altLang="en-US" sz="2400" dirty="0"/>
              <a:t>設定 </a:t>
            </a:r>
            <a:r>
              <a:rPr lang="en-US" altLang="zh-TW" sz="2400" dirty="0"/>
              <a:t>(publisher)</a:t>
            </a:r>
            <a:r>
              <a:rPr lang="zh-TW" altLang="en-US" sz="2400" dirty="0"/>
              <a:t>發佈 </a:t>
            </a:r>
            <a:r>
              <a:rPr lang="en-US" altLang="zh-TW" sz="2400" dirty="0"/>
              <a:t>/</a:t>
            </a:r>
            <a:r>
              <a:rPr lang="zh-TW" altLang="en-US" sz="2400" dirty="0"/>
              <a:t> </a:t>
            </a:r>
            <a:r>
              <a:rPr lang="en-US" altLang="zh-TW" sz="2400" dirty="0"/>
              <a:t>(subscriber)</a:t>
            </a:r>
            <a:r>
              <a:rPr lang="zh-TW" altLang="en-US" sz="2400" dirty="0"/>
              <a:t> 訂閱 方式 來傳遞訊息</a:t>
            </a:r>
          </a:p>
        </p:txBody>
      </p:sp>
    </p:spTree>
    <p:extLst>
      <p:ext uri="{BB962C8B-B14F-4D97-AF65-F5344CB8AC3E}">
        <p14:creationId xmlns:p14="http://schemas.microsoft.com/office/powerpoint/2010/main" val="1375729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582543D-6A54-4E1F-AB6B-8908673C3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974" y="396387"/>
            <a:ext cx="9268287" cy="6065225"/>
          </a:xfrm>
          <a:prstGeom prst="rect">
            <a:avLst/>
          </a:prstGeom>
        </p:spPr>
      </p:pic>
    </p:spTree>
    <p:extLst>
      <p:ext uri="{BB962C8B-B14F-4D97-AF65-F5344CB8AC3E}">
        <p14:creationId xmlns:p14="http://schemas.microsoft.com/office/powerpoint/2010/main" val="1874661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CDF7D35-E6B2-41A1-80C7-F3D9F2DD9FD4}"/>
              </a:ext>
            </a:extLst>
          </p:cNvPr>
          <p:cNvSpPr>
            <a:spLocks noChangeArrowheads="1"/>
          </p:cNvSpPr>
          <p:nvPr/>
        </p:nvSpPr>
        <p:spPr bwMode="auto">
          <a:xfrm>
            <a:off x="0" y="325835"/>
            <a:ext cx="3656450" cy="120032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6000" b="1" i="0" u="none" strike="noStrike" kern="1200" cap="none" spc="0" normalizeH="0" baseline="0" noProof="0" dirty="0">
                <a:ln>
                  <a:noFill/>
                </a:ln>
                <a:solidFill>
                  <a:srgbClr val="FF0000"/>
                </a:solidFill>
                <a:effectLst/>
                <a:uLnTx/>
                <a:uFillTx/>
                <a:latin typeface="Arial" panose="020B0604020202020204" pitchFamily="34" charset="0"/>
                <a:ea typeface="inherit"/>
                <a:cs typeface="+mn-cs"/>
              </a:rPr>
              <a:t>DSI 2598</a:t>
            </a:r>
            <a:r>
              <a:rPr lang="en-US" altLang="zh-TW" sz="6000" b="1" dirty="0">
                <a:solidFill>
                  <a:srgbClr val="FF0000"/>
                </a:solidFill>
                <a:latin typeface="Arial" panose="020B0604020202020204" pitchFamily="34" charset="0"/>
                <a:ea typeface="inherit"/>
              </a:rPr>
              <a:t>+</a:t>
            </a:r>
            <a:endParaRPr kumimoji="0" lang="zh-TW" altLang="zh-TW" sz="6000" b="0" i="0" u="none" strike="noStrike" kern="1200" cap="none" spc="0" normalizeH="0" baseline="0" noProof="0" dirty="0">
              <a:ln>
                <a:noFill/>
              </a:ln>
              <a:solidFill>
                <a:srgbClr val="FF0000"/>
              </a:solidFill>
              <a:effectLst/>
              <a:uLnTx/>
              <a:uFillTx/>
              <a:latin typeface="Arial" panose="020B0604020202020204" pitchFamily="34" charset="0"/>
              <a:ea typeface="Roboto"/>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zh-TW" sz="18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5" name="Rectangle 2">
            <a:extLst>
              <a:ext uri="{FF2B5EF4-FFF2-40B4-BE49-F238E27FC236}">
                <a16:creationId xmlns:a16="http://schemas.microsoft.com/office/drawing/2014/main" id="{DBE0FB5B-48AA-429C-B5A5-FAD2DCC05601}"/>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Rectangle 3">
            <a:extLst>
              <a:ext uri="{FF2B5EF4-FFF2-40B4-BE49-F238E27FC236}">
                <a16:creationId xmlns:a16="http://schemas.microsoft.com/office/drawing/2014/main" id="{9E830095-9420-48BD-A7A3-1F070FB5F307}"/>
              </a:ext>
            </a:extLst>
          </p:cNvPr>
          <p:cNvSpPr>
            <a:spLocks noChangeArrowheads="1"/>
          </p:cNvSpPr>
          <p:nvPr/>
        </p:nvSpPr>
        <p:spPr bwMode="auto">
          <a:xfrm>
            <a:off x="919322" y="1173012"/>
            <a:ext cx="9519920" cy="2585323"/>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2400" b="1" i="0" u="none" strike="noStrike" kern="1200" cap="none" spc="0" normalizeH="0" baseline="0" noProof="0" dirty="0">
                <a:ln>
                  <a:noFill/>
                </a:ln>
                <a:solidFill>
                  <a:srgbClr val="212529"/>
                </a:solidFill>
                <a:effectLst/>
                <a:uLnTx/>
                <a:uFillTx/>
                <a:latin typeface="Arial" panose="020B0604020202020204" pitchFamily="34" charset="0"/>
                <a:ea typeface="inherit"/>
                <a:cs typeface="+mn-cs"/>
              </a:rPr>
              <a:t>採用MT 2625</a:t>
            </a:r>
            <a:endParaRPr kumimoji="0" lang="zh-TW" altLang="zh-TW" sz="24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TW" altLang="en-US" sz="2400" b="1" dirty="0">
                <a:solidFill>
                  <a:srgbClr val="212529"/>
                </a:solidFill>
                <a:ea typeface="inherit"/>
              </a:rPr>
              <a:t>結合 </a:t>
            </a:r>
            <a:r>
              <a:rPr lang="en-US" altLang="zh-TW" sz="2400" b="1" dirty="0">
                <a:solidFill>
                  <a:srgbClr val="212529"/>
                </a:solidFill>
                <a:ea typeface="inherit"/>
              </a:rPr>
              <a:t>STM32F103C8T6 </a:t>
            </a:r>
            <a:r>
              <a:rPr lang="zh-TW" altLang="en-US" sz="2400" b="1" dirty="0">
                <a:solidFill>
                  <a:srgbClr val="212529"/>
                </a:solidFill>
                <a:ea typeface="inherit"/>
              </a:rPr>
              <a:t>晶片 ，</a:t>
            </a:r>
            <a:r>
              <a:rPr lang="en-US" altLang="zh-TW" sz="2400" b="1" dirty="0">
                <a:solidFill>
                  <a:srgbClr val="212529"/>
                </a:solidFill>
                <a:ea typeface="inherit"/>
              </a:rPr>
              <a:t>DSI2598</a:t>
            </a:r>
            <a:r>
              <a:rPr lang="zh-TW" altLang="en-US" sz="2400" b="1" dirty="0">
                <a:solidFill>
                  <a:srgbClr val="212529"/>
                </a:solidFill>
                <a:ea typeface="inherit"/>
              </a:rPr>
              <a:t>第三代</a:t>
            </a:r>
            <a:r>
              <a:rPr kumimoji="0" lang="zh-TW" altLang="zh-TW" sz="2400" b="1" i="0" u="none" strike="noStrike" kern="1200" cap="none" spc="0" normalizeH="0" baseline="0" noProof="0" dirty="0">
                <a:ln>
                  <a:noFill/>
                </a:ln>
                <a:solidFill>
                  <a:srgbClr val="212529"/>
                </a:solidFill>
                <a:effectLst/>
                <a:uLnTx/>
                <a:uFillTx/>
                <a:latin typeface="Arial" panose="020B0604020202020204" pitchFamily="34" charset="0"/>
                <a:ea typeface="inherit"/>
                <a:cs typeface="+mn-cs"/>
              </a:rPr>
              <a:t> NB-IoT開發板</a:t>
            </a:r>
            <a:endParaRPr kumimoji="0" lang="en-US" altLang="zh-TW" sz="2400" b="1" i="0" u="none" strike="noStrike" kern="1200" cap="none" spc="0" normalizeH="0" baseline="0" noProof="0" dirty="0">
              <a:ln>
                <a:noFill/>
              </a:ln>
              <a:solidFill>
                <a:srgbClr val="212529"/>
              </a:solidFill>
              <a:effectLst/>
              <a:uLnTx/>
              <a:uFillTx/>
              <a:latin typeface="Arial" panose="020B0604020202020204" pitchFamily="34" charset="0"/>
              <a:ea typeface="inherit"/>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zh-TW" sz="24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DSI2598</a:t>
            </a:r>
            <a:r>
              <a:rPr kumimoji="0" lang="en-US" altLang="zh-TW"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P</a:t>
            </a:r>
            <a:r>
              <a:rPr kumimoji="0" lang="zh-TW" altLang="zh-TW"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使用聯發科技NB-IoT晶片-MT2625模組，</a:t>
            </a:r>
            <a:r>
              <a:rPr kumimoji="0" lang="en-US" altLang="zh-TW"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STM32F103C8T6</a:t>
            </a:r>
            <a:r>
              <a:rPr kumimoji="0" lang="zh-TW" altLang="en-US"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晶片</a:t>
            </a:r>
            <a:r>
              <a:rPr kumimoji="0" lang="zh-TW" altLang="zh-TW"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，有著PWM、I2C、SPI、ADC、UART等</a:t>
            </a:r>
            <a:r>
              <a:rPr kumimoji="0" lang="zh-TW" altLang="en-US"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多種</a:t>
            </a:r>
            <a:r>
              <a:rPr kumimoji="0" lang="zh-TW" altLang="zh-TW"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腳位功能，簡單但完整，可讓使用者無縫接軌任何Arduino程式庫，進行各項功能程式開發，是</a:t>
            </a:r>
            <a:r>
              <a:rPr kumimoji="0" lang="zh-TW" altLang="en-US"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改善</a:t>
            </a:r>
            <a:r>
              <a:rPr kumimoji="0" lang="en-US" altLang="zh-TW"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DSI2598</a:t>
            </a:r>
            <a:r>
              <a:rPr kumimoji="0" lang="zh-TW" altLang="en-US"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速度及記憶體空間不足的第二代 </a:t>
            </a:r>
            <a:r>
              <a:rPr kumimoji="0" lang="zh-TW" altLang="zh-TW" sz="2400" b="0" i="0" u="none" strike="noStrike" kern="1200" cap="none" spc="0" normalizeH="0" baseline="0" noProof="0" dirty="0">
                <a:ln>
                  <a:noFill/>
                </a:ln>
                <a:solidFill>
                  <a:srgbClr val="212529"/>
                </a:solidFill>
                <a:effectLst/>
                <a:uLnTx/>
                <a:uFillTx/>
                <a:latin typeface="Arial" panose="020B0604020202020204" pitchFamily="34" charset="0"/>
                <a:ea typeface="Poppins"/>
                <a:cs typeface="+mn-cs"/>
              </a:rPr>
              <a:t>NB-IoT開發板。</a:t>
            </a:r>
            <a:endParaRPr kumimoji="0" lang="zh-TW" altLang="zh-TW" sz="2400" b="0" i="0" u="none" strike="noStrike" kern="1200" cap="none" spc="0" normalizeH="0" baseline="0" noProof="0" dirty="0">
              <a:ln>
                <a:noFill/>
              </a:ln>
              <a:solidFill>
                <a:prstClr val="black"/>
              </a:solidFill>
              <a:effectLst/>
              <a:uLnTx/>
              <a:uFillTx/>
              <a:latin typeface="Arial" panose="020B0604020202020204" pitchFamily="34" charset="0"/>
              <a:ea typeface="新細明體" panose="02020500000000000000" pitchFamily="18" charset="-120"/>
              <a:cs typeface="+mn-cs"/>
            </a:endParaRPr>
          </a:p>
        </p:txBody>
      </p:sp>
      <p:pic>
        <p:nvPicPr>
          <p:cNvPr id="13" name="圖片 12">
            <a:extLst>
              <a:ext uri="{FF2B5EF4-FFF2-40B4-BE49-F238E27FC236}">
                <a16:creationId xmlns:a16="http://schemas.microsoft.com/office/drawing/2014/main" id="{0420C349-4428-4205-9FB4-CE0436C42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06" y="4092477"/>
            <a:ext cx="6148192" cy="2585322"/>
          </a:xfrm>
          <a:prstGeom prst="rect">
            <a:avLst/>
          </a:prstGeom>
        </p:spPr>
      </p:pic>
      <p:sp>
        <p:nvSpPr>
          <p:cNvPr id="14" name="文字方塊 13">
            <a:extLst>
              <a:ext uri="{FF2B5EF4-FFF2-40B4-BE49-F238E27FC236}">
                <a16:creationId xmlns:a16="http://schemas.microsoft.com/office/drawing/2014/main" id="{D6B69C14-56CA-4BB9-BD6E-D6CC7AB8907A}"/>
              </a:ext>
            </a:extLst>
          </p:cNvPr>
          <p:cNvSpPr txBox="1"/>
          <p:nvPr/>
        </p:nvSpPr>
        <p:spPr>
          <a:xfrm>
            <a:off x="10148914" y="6400800"/>
            <a:ext cx="141869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圖片來源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資策會</a:t>
            </a:r>
          </a:p>
        </p:txBody>
      </p:sp>
      <p:pic>
        <p:nvPicPr>
          <p:cNvPr id="3" name="圖片 2">
            <a:extLst>
              <a:ext uri="{FF2B5EF4-FFF2-40B4-BE49-F238E27FC236}">
                <a16:creationId xmlns:a16="http://schemas.microsoft.com/office/drawing/2014/main" id="{A42C52F9-1973-4397-AE58-9A5A47762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42077" y="3794463"/>
            <a:ext cx="1377950" cy="3181350"/>
          </a:xfrm>
          <a:prstGeom prst="rect">
            <a:avLst/>
          </a:prstGeom>
        </p:spPr>
      </p:pic>
    </p:spTree>
    <p:extLst>
      <p:ext uri="{BB962C8B-B14F-4D97-AF65-F5344CB8AC3E}">
        <p14:creationId xmlns:p14="http://schemas.microsoft.com/office/powerpoint/2010/main" val="3265861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1A8A459-C415-482D-8877-B52DDA400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555" y="130088"/>
            <a:ext cx="8460420" cy="6567958"/>
          </a:xfrm>
          <a:prstGeom prst="rect">
            <a:avLst/>
          </a:prstGeom>
        </p:spPr>
      </p:pic>
    </p:spTree>
    <p:extLst>
      <p:ext uri="{BB962C8B-B14F-4D97-AF65-F5344CB8AC3E}">
        <p14:creationId xmlns:p14="http://schemas.microsoft.com/office/powerpoint/2010/main" val="2157976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B7B1FDC-3166-40E0-AF8F-B1B8CB01F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98" y="210015"/>
            <a:ext cx="10164932" cy="6515741"/>
          </a:xfrm>
          <a:prstGeom prst="rect">
            <a:avLst/>
          </a:prstGeom>
        </p:spPr>
      </p:pic>
    </p:spTree>
    <p:extLst>
      <p:ext uri="{BB962C8B-B14F-4D97-AF65-F5344CB8AC3E}">
        <p14:creationId xmlns:p14="http://schemas.microsoft.com/office/powerpoint/2010/main" val="389199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76118CE-AA66-4164-B82A-182EA937B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508" y="53581"/>
            <a:ext cx="9623394" cy="6730144"/>
          </a:xfrm>
          <a:prstGeom prst="rect">
            <a:avLst/>
          </a:prstGeom>
        </p:spPr>
      </p:pic>
    </p:spTree>
    <p:extLst>
      <p:ext uri="{BB962C8B-B14F-4D97-AF65-F5344CB8AC3E}">
        <p14:creationId xmlns:p14="http://schemas.microsoft.com/office/powerpoint/2010/main" val="3526232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A4F20C76-76C4-4626-9BD6-457A4D1C9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601" y="266330"/>
            <a:ext cx="11185701" cy="6285390"/>
          </a:xfrm>
          <a:prstGeom prst="rect">
            <a:avLst/>
          </a:prstGeom>
        </p:spPr>
      </p:pic>
    </p:spTree>
    <p:extLst>
      <p:ext uri="{BB962C8B-B14F-4D97-AF65-F5344CB8AC3E}">
        <p14:creationId xmlns:p14="http://schemas.microsoft.com/office/powerpoint/2010/main" val="3526324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47F6011-E3D1-486F-8E18-5AFEF5A1DD39}"/>
              </a:ext>
            </a:extLst>
          </p:cNvPr>
          <p:cNvSpPr txBox="1"/>
          <p:nvPr/>
        </p:nvSpPr>
        <p:spPr>
          <a:xfrm>
            <a:off x="754144" y="584462"/>
            <a:ext cx="10311221"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Ideaschain </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網站的平台設定與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API</a:t>
            </a: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使用教學 請參考下列網址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rPr>
              <a:t>https://iforum.ideaschain.com.tw/iforum/devtool/board.do?board=3</a:t>
            </a:r>
            <a:endParaRPr kumimoji="0" lang="zh-TW" altLang="en-US" sz="2800" b="0" i="0" u="none" strike="noStrike" kern="1200" cap="none" spc="0" normalizeH="0" baseline="0" noProof="0" dirty="0">
              <a:ln>
                <a:noFill/>
              </a:ln>
              <a:solidFill>
                <a:srgbClr val="00B0F0"/>
              </a:solidFill>
              <a:effectLst/>
              <a:uLnTx/>
              <a:uFillTx/>
              <a:latin typeface="Calibri" panose="020F0502020204030204"/>
              <a:ea typeface="新細明體" panose="02020500000000000000" pitchFamily="18" charset="-120"/>
              <a:cs typeface="+mn-cs"/>
            </a:endParaRPr>
          </a:p>
        </p:txBody>
      </p:sp>
      <p:sp>
        <p:nvSpPr>
          <p:cNvPr id="5" name="文字方塊 4">
            <a:extLst>
              <a:ext uri="{FF2B5EF4-FFF2-40B4-BE49-F238E27FC236}">
                <a16:creationId xmlns:a16="http://schemas.microsoft.com/office/drawing/2014/main" id="{EA6A1C10-C9B0-472C-BC80-C141366A4423}"/>
              </a:ext>
            </a:extLst>
          </p:cNvPr>
          <p:cNvSpPr txBox="1"/>
          <p:nvPr/>
        </p:nvSpPr>
        <p:spPr>
          <a:xfrm>
            <a:off x="109864" y="1889776"/>
            <a:ext cx="4622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於網站內先行設定下列資訊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第一步驟</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 name="圖片 2">
            <a:extLst>
              <a:ext uri="{FF2B5EF4-FFF2-40B4-BE49-F238E27FC236}">
                <a16:creationId xmlns:a16="http://schemas.microsoft.com/office/drawing/2014/main" id="{F4F13E7C-1FCC-426C-8810-1841688DD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780" y="2288350"/>
            <a:ext cx="8072439" cy="4444282"/>
          </a:xfrm>
          <a:prstGeom prst="rect">
            <a:avLst/>
          </a:prstGeom>
        </p:spPr>
      </p:pic>
    </p:spTree>
    <p:extLst>
      <p:ext uri="{BB962C8B-B14F-4D97-AF65-F5344CB8AC3E}">
        <p14:creationId xmlns:p14="http://schemas.microsoft.com/office/powerpoint/2010/main" val="639336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761F695-B63F-4184-9A76-1A0461A90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937" y="565609"/>
            <a:ext cx="9841486" cy="5544499"/>
          </a:xfrm>
          <a:prstGeom prst="rect">
            <a:avLst/>
          </a:prstGeom>
        </p:spPr>
      </p:pic>
    </p:spTree>
    <p:extLst>
      <p:ext uri="{BB962C8B-B14F-4D97-AF65-F5344CB8AC3E}">
        <p14:creationId xmlns:p14="http://schemas.microsoft.com/office/powerpoint/2010/main" val="264815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E4C7EA9-ACFC-4EB5-B66A-4801E39C2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69" y="1017735"/>
            <a:ext cx="10741598" cy="4822530"/>
          </a:xfrm>
          <a:prstGeom prst="rect">
            <a:avLst/>
          </a:prstGeom>
        </p:spPr>
      </p:pic>
    </p:spTree>
    <p:extLst>
      <p:ext uri="{BB962C8B-B14F-4D97-AF65-F5344CB8AC3E}">
        <p14:creationId xmlns:p14="http://schemas.microsoft.com/office/powerpoint/2010/main" val="945723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F14BD16A-A503-4880-911C-42791918F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730" y="765928"/>
            <a:ext cx="11020800" cy="5326144"/>
          </a:xfrm>
          <a:prstGeom prst="rect">
            <a:avLst/>
          </a:prstGeom>
        </p:spPr>
      </p:pic>
    </p:spTree>
    <p:extLst>
      <p:ext uri="{BB962C8B-B14F-4D97-AF65-F5344CB8AC3E}">
        <p14:creationId xmlns:p14="http://schemas.microsoft.com/office/powerpoint/2010/main" val="3467537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6ED1AD6-166D-4C6B-9C22-482CA134E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940" y="762647"/>
            <a:ext cx="11448579" cy="5332706"/>
          </a:xfrm>
          <a:prstGeom prst="rect">
            <a:avLst/>
          </a:prstGeom>
        </p:spPr>
      </p:pic>
    </p:spTree>
    <p:extLst>
      <p:ext uri="{BB962C8B-B14F-4D97-AF65-F5344CB8AC3E}">
        <p14:creationId xmlns:p14="http://schemas.microsoft.com/office/powerpoint/2010/main" val="891853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5892856-1804-43CF-BBFB-9EDA93908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52" y="304063"/>
            <a:ext cx="11141837" cy="6249873"/>
          </a:xfrm>
          <a:prstGeom prst="rect">
            <a:avLst/>
          </a:prstGeom>
        </p:spPr>
      </p:pic>
    </p:spTree>
    <p:extLst>
      <p:ext uri="{BB962C8B-B14F-4D97-AF65-F5344CB8AC3E}">
        <p14:creationId xmlns:p14="http://schemas.microsoft.com/office/powerpoint/2010/main" val="3280236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D78AE74-6B94-4419-A8E2-73196253C5C8}"/>
              </a:ext>
            </a:extLst>
          </p:cNvPr>
          <p:cNvSpPr/>
          <p:nvPr/>
        </p:nvSpPr>
        <p:spPr>
          <a:xfrm>
            <a:off x="612648" y="521208"/>
            <a:ext cx="10945368" cy="6063198"/>
          </a:xfrm>
          <a:prstGeom prst="rect">
            <a:avLst/>
          </a:prstGeom>
        </p:spPr>
        <p:txBody>
          <a:bodyPr wrap="square">
            <a:spAutoFit/>
          </a:bodyPr>
          <a:lstStyle/>
          <a:p>
            <a:r>
              <a:rPr lang="zh-TW" altLang="zh-TW" sz="2800" dirty="0">
                <a:effectLst>
                  <a:outerShdw blurRad="38100" dist="38100" dir="2700000" algn="tl">
                    <a:srgbClr val="000000">
                      <a:alpha val="43137"/>
                    </a:srgbClr>
                  </a:outerShdw>
                </a:effectLst>
              </a:rPr>
              <a:t>性能簡單對比：</a:t>
            </a:r>
            <a:r>
              <a:rPr lang="en-US" altLang="zh-TW" sz="2800" dirty="0">
                <a:effectLst>
                  <a:outerShdw blurRad="38100" dist="38100" dir="2700000" algn="tl">
                    <a:srgbClr val="000000">
                      <a:alpha val="43137"/>
                    </a:srgbClr>
                  </a:outerShdw>
                </a:effectLst>
              </a:rPr>
              <a:t>DSI 2598+ VS DSI 2598   (</a:t>
            </a:r>
            <a:r>
              <a:rPr lang="zh-TW" altLang="en-US" sz="2800" dirty="0">
                <a:effectLst>
                  <a:outerShdw blurRad="38100" dist="38100" dir="2700000" algn="tl">
                    <a:srgbClr val="000000">
                      <a:alpha val="43137"/>
                    </a:srgbClr>
                  </a:outerShdw>
                </a:effectLst>
              </a:rPr>
              <a:t>第三代與第二代的比較</a:t>
            </a:r>
            <a:r>
              <a:rPr lang="en-US" altLang="zh-TW" sz="2800" dirty="0">
                <a:effectLst>
                  <a:outerShdw blurRad="38100" dist="38100" dir="2700000" algn="tl">
                    <a:srgbClr val="000000">
                      <a:alpha val="43137"/>
                    </a:srgbClr>
                  </a:outerShdw>
                </a:effectLst>
              </a:rPr>
              <a:t>)</a:t>
            </a:r>
            <a:endParaRPr lang="zh-TW" altLang="zh-TW" sz="2800" dirty="0">
              <a:effectLst>
                <a:outerShdw blurRad="38100" dist="38100" dir="2700000" algn="tl">
                  <a:srgbClr val="000000">
                    <a:alpha val="43137"/>
                  </a:srgbClr>
                </a:outerShdw>
              </a:effectLst>
            </a:endParaRPr>
          </a:p>
          <a:p>
            <a:endParaRPr lang="en-US" altLang="zh-TW" sz="2400" b="1" dirty="0"/>
          </a:p>
          <a:p>
            <a:r>
              <a:rPr lang="en-US" altLang="zh-TW" sz="2400" b="1" dirty="0"/>
              <a:t>STM32F103C8T6 vs Arduino Nano</a:t>
            </a:r>
          </a:p>
          <a:p>
            <a:endParaRPr lang="zh-TW" altLang="zh-TW" sz="2400" dirty="0"/>
          </a:p>
          <a:p>
            <a:r>
              <a:rPr lang="zh-TW" altLang="zh-TW" sz="2400" dirty="0"/>
              <a:t>主頻： </a:t>
            </a:r>
            <a:r>
              <a:rPr lang="en-US" altLang="zh-TW" sz="2400" dirty="0"/>
              <a:t>72MHz</a:t>
            </a:r>
            <a:r>
              <a:rPr lang="zh-TW" altLang="en-US" sz="2400" dirty="0"/>
              <a:t>  </a:t>
            </a:r>
            <a:r>
              <a:rPr lang="en-US" altLang="zh-TW" sz="2400" dirty="0"/>
              <a:t>vs</a:t>
            </a:r>
            <a:r>
              <a:rPr lang="zh-TW" altLang="en-US" sz="2400" dirty="0"/>
              <a:t> </a:t>
            </a:r>
            <a:r>
              <a:rPr lang="en-US" altLang="zh-TW" sz="2400" dirty="0"/>
              <a:t> 8MHz</a:t>
            </a:r>
            <a:endParaRPr lang="zh-TW" altLang="zh-TW" sz="2400" dirty="0"/>
          </a:p>
          <a:p>
            <a:r>
              <a:rPr lang="en-US" altLang="zh-TW" sz="2400" dirty="0"/>
              <a:t>SRAM: </a:t>
            </a:r>
            <a:r>
              <a:rPr lang="zh-TW" altLang="en-US" sz="2400" dirty="0"/>
              <a:t>        </a:t>
            </a:r>
            <a:r>
              <a:rPr lang="en-US" altLang="zh-TW" sz="2400" dirty="0"/>
              <a:t>20K </a:t>
            </a:r>
            <a:r>
              <a:rPr lang="zh-TW" altLang="en-US" sz="2400" dirty="0"/>
              <a:t> </a:t>
            </a:r>
            <a:r>
              <a:rPr lang="en-US" altLang="zh-TW" sz="2400" dirty="0"/>
              <a:t>vs</a:t>
            </a:r>
            <a:r>
              <a:rPr lang="zh-TW" altLang="en-US" sz="2400" dirty="0"/>
              <a:t> </a:t>
            </a:r>
            <a:r>
              <a:rPr lang="en-US" altLang="zh-TW" sz="2400" dirty="0"/>
              <a:t> 2K</a:t>
            </a:r>
            <a:endParaRPr lang="zh-TW" altLang="zh-TW" sz="2400" dirty="0"/>
          </a:p>
          <a:p>
            <a:r>
              <a:rPr lang="zh-TW" altLang="zh-TW" sz="2400" dirty="0"/>
              <a:t>存儲</a:t>
            </a:r>
            <a:r>
              <a:rPr lang="en-US" altLang="zh-TW" sz="2400" dirty="0"/>
              <a:t>: </a:t>
            </a:r>
            <a:r>
              <a:rPr lang="zh-TW" altLang="en-US" sz="2400" dirty="0"/>
              <a:t>           </a:t>
            </a:r>
            <a:r>
              <a:rPr lang="en-US" altLang="zh-TW" sz="2400" dirty="0"/>
              <a:t>64K vs </a:t>
            </a:r>
            <a:r>
              <a:rPr lang="zh-TW" altLang="en-US" sz="2400" dirty="0"/>
              <a:t> </a:t>
            </a:r>
            <a:r>
              <a:rPr lang="en-US" altLang="zh-TW" sz="2400" dirty="0"/>
              <a:t>32KFlash+1KEEPROM(ATmega328)</a:t>
            </a:r>
          </a:p>
          <a:p>
            <a:endParaRPr lang="zh-TW" altLang="zh-TW" sz="2400" dirty="0"/>
          </a:p>
          <a:p>
            <a:r>
              <a:rPr lang="en-US" altLang="zh-TW" sz="2400" dirty="0"/>
              <a:t>STM32</a:t>
            </a:r>
            <a:r>
              <a:rPr lang="zh-TW" altLang="zh-TW" sz="2400" dirty="0"/>
              <a:t>這款晶片在各個方面都優於</a:t>
            </a:r>
            <a:r>
              <a:rPr lang="en-US" altLang="zh-TW" sz="2400" dirty="0"/>
              <a:t>Arduino Nano</a:t>
            </a:r>
            <a:r>
              <a:rPr lang="zh-TW" altLang="zh-TW" sz="2400" dirty="0"/>
              <a:t>，而它們的售價卻相差無幾。此外，</a:t>
            </a:r>
            <a:r>
              <a:rPr lang="en-US" altLang="zh-TW" sz="2400" dirty="0"/>
              <a:t>STM32</a:t>
            </a:r>
            <a:r>
              <a:rPr lang="zh-TW" altLang="zh-TW" sz="2400" dirty="0"/>
              <a:t>的這款晶片還具有更多的</a:t>
            </a:r>
            <a:r>
              <a:rPr lang="en-US" altLang="zh-TW" sz="2400" dirty="0"/>
              <a:t>GPIO</a:t>
            </a:r>
            <a:r>
              <a:rPr lang="zh-TW" altLang="zh-TW" sz="2400" dirty="0"/>
              <a:t>，更高精度的</a:t>
            </a:r>
            <a:r>
              <a:rPr lang="en-US" altLang="zh-TW" sz="2400" dirty="0"/>
              <a:t>PWM</a:t>
            </a:r>
            <a:r>
              <a:rPr lang="zh-TW" altLang="zh-TW" sz="2400" dirty="0"/>
              <a:t>輸出（比</a:t>
            </a:r>
            <a:r>
              <a:rPr lang="en-US" altLang="zh-TW" sz="2400" dirty="0"/>
              <a:t>Nano</a:t>
            </a:r>
            <a:r>
              <a:rPr lang="zh-TW" altLang="zh-TW" sz="2400" dirty="0"/>
              <a:t>高</a:t>
            </a:r>
            <a:r>
              <a:rPr lang="en-US" altLang="zh-TW" sz="2400" dirty="0"/>
              <a:t>64</a:t>
            </a:r>
            <a:r>
              <a:rPr lang="zh-TW" altLang="zh-TW" sz="2400" dirty="0"/>
              <a:t>倍），更強大的外設（高精度</a:t>
            </a:r>
            <a:r>
              <a:rPr lang="en-US" altLang="zh-TW" sz="2400" dirty="0"/>
              <a:t>ADC</a:t>
            </a:r>
            <a:r>
              <a:rPr lang="zh-TW" altLang="zh-TW" sz="2400" dirty="0"/>
              <a:t>，若干硬體</a:t>
            </a:r>
            <a:r>
              <a:rPr lang="en-US" altLang="zh-TW" sz="2400" dirty="0"/>
              <a:t>USART</a:t>
            </a:r>
            <a:r>
              <a:rPr lang="zh-TW" altLang="zh-TW" sz="2400" dirty="0"/>
              <a:t>、</a:t>
            </a:r>
            <a:r>
              <a:rPr lang="en-US" altLang="zh-TW" sz="2400" dirty="0"/>
              <a:t>I2C</a:t>
            </a:r>
            <a:r>
              <a:rPr lang="zh-TW" altLang="zh-TW" sz="2400" dirty="0"/>
              <a:t>、</a:t>
            </a:r>
            <a:r>
              <a:rPr lang="en-US" altLang="zh-TW" sz="2400" dirty="0"/>
              <a:t>SPI</a:t>
            </a:r>
            <a:r>
              <a:rPr lang="zh-TW" altLang="zh-TW" sz="2400" dirty="0"/>
              <a:t>）等優點。</a:t>
            </a:r>
            <a:endParaRPr lang="en-US" altLang="zh-TW" sz="2400" dirty="0"/>
          </a:p>
          <a:p>
            <a:endParaRPr lang="zh-TW" altLang="zh-TW" sz="2400" dirty="0"/>
          </a:p>
          <a:p>
            <a:r>
              <a:rPr lang="zh-TW" altLang="zh-TW" sz="2400" b="1" dirty="0"/>
              <a:t>無縫接入</a:t>
            </a:r>
            <a:r>
              <a:rPr lang="en-US" altLang="zh-TW" sz="2400" b="1" dirty="0"/>
              <a:t>Arduino</a:t>
            </a:r>
            <a:r>
              <a:rPr lang="zh-TW" altLang="zh-TW" sz="2400" b="1" dirty="0"/>
              <a:t>開發環境</a:t>
            </a:r>
          </a:p>
          <a:p>
            <a:r>
              <a:rPr lang="en-US" altLang="zh-TW" sz="2400" dirty="0"/>
              <a:t>Arduino</a:t>
            </a:r>
            <a:r>
              <a:rPr lang="zh-TW" altLang="zh-TW" sz="2400" dirty="0"/>
              <a:t>的強大之處就在於它擁有完善的生態鏈。先前的貢獻者已經寫出了你可能需要的一切</a:t>
            </a:r>
            <a:r>
              <a:rPr lang="zh-TW" altLang="en-US" sz="2400" dirty="0"/>
              <a:t>函式</a:t>
            </a:r>
            <a:r>
              <a:rPr lang="zh-TW" altLang="zh-TW" sz="2400" dirty="0"/>
              <a:t>。不論是讀取溫濕度感測器的數值還是利用液晶</a:t>
            </a:r>
            <a:r>
              <a:rPr lang="zh-TW" altLang="en-US" sz="2400" dirty="0"/>
              <a:t>螢幕</a:t>
            </a:r>
            <a:r>
              <a:rPr lang="zh-TW" altLang="zh-TW" sz="2400" dirty="0"/>
              <a:t>顯示文字，你都能在網路上找到適用於</a:t>
            </a:r>
            <a:r>
              <a:rPr lang="en-US" altLang="zh-TW" sz="2400" dirty="0"/>
              <a:t>Arduino</a:t>
            </a:r>
            <a:r>
              <a:rPr lang="zh-TW" altLang="zh-TW" sz="2400" dirty="0"/>
              <a:t>的函</a:t>
            </a:r>
            <a:r>
              <a:rPr lang="zh-TW" altLang="en-US" sz="2400" dirty="0"/>
              <a:t>式庫</a:t>
            </a:r>
            <a:r>
              <a:rPr lang="zh-TW" altLang="zh-TW" sz="2400" dirty="0"/>
              <a:t>。</a:t>
            </a:r>
            <a:r>
              <a:rPr lang="en-US" altLang="zh-TW" sz="2400" dirty="0"/>
              <a:t>(</a:t>
            </a:r>
            <a:r>
              <a:rPr lang="zh-TW" altLang="en-US" sz="2400" dirty="0"/>
              <a:t>也可參考 </a:t>
            </a:r>
            <a:r>
              <a:rPr lang="en-US" altLang="zh-TW" sz="2400" dirty="0">
                <a:hlinkClick r:id="rId2"/>
              </a:rPr>
              <a:t>STM32duino</a:t>
            </a:r>
            <a:r>
              <a:rPr lang="en-US" altLang="zh-TW" sz="2400" dirty="0"/>
              <a:t> </a:t>
            </a:r>
            <a:r>
              <a:rPr lang="zh-TW" altLang="en-US" sz="2400" dirty="0"/>
              <a:t>網站</a:t>
            </a:r>
            <a:r>
              <a:rPr lang="en-US" altLang="zh-TW" sz="2400" dirty="0"/>
              <a:t>)</a:t>
            </a:r>
            <a:endParaRPr lang="zh-TW" altLang="zh-TW" sz="2400" dirty="0"/>
          </a:p>
        </p:txBody>
      </p:sp>
    </p:spTree>
    <p:extLst>
      <p:ext uri="{BB962C8B-B14F-4D97-AF65-F5344CB8AC3E}">
        <p14:creationId xmlns:p14="http://schemas.microsoft.com/office/powerpoint/2010/main" val="4198342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CF3B6BFA-9DE9-43EC-A805-94E31F87DF44}"/>
              </a:ext>
            </a:extLst>
          </p:cNvPr>
          <p:cNvSpPr txBox="1"/>
          <p:nvPr/>
        </p:nvSpPr>
        <p:spPr>
          <a:xfrm>
            <a:off x="257542" y="339365"/>
            <a:ext cx="8237320" cy="523220"/>
          </a:xfrm>
          <a:prstGeom prst="rect">
            <a:avLst/>
          </a:prstGeom>
          <a:noFill/>
        </p:spPr>
        <p:txBody>
          <a:bodyPr wrap="none" rtlCol="0">
            <a:spAutoFit/>
          </a:bodyPr>
          <a:lstStyle/>
          <a:p>
            <a:r>
              <a:rPr lang="en-US" altLang="zh-TW" sz="2800" dirty="0"/>
              <a:t>DHT11-IdeasChain.ino </a:t>
            </a:r>
            <a:r>
              <a:rPr lang="zh-TW" altLang="en-US" sz="2800" dirty="0"/>
              <a:t>程式概略講解  </a:t>
            </a:r>
            <a:r>
              <a:rPr lang="en-US" altLang="zh-TW" sz="2800" dirty="0"/>
              <a:t>:</a:t>
            </a:r>
            <a:r>
              <a:rPr lang="zh-TW" altLang="en-US" sz="2800" dirty="0"/>
              <a:t>  </a:t>
            </a:r>
            <a:r>
              <a:rPr lang="en-US" altLang="zh-TW" sz="2800" dirty="0"/>
              <a:t>BC26-STM32.h</a:t>
            </a:r>
            <a:endParaRPr lang="zh-TW" altLang="en-US" sz="2800" dirty="0"/>
          </a:p>
        </p:txBody>
      </p:sp>
      <p:pic>
        <p:nvPicPr>
          <p:cNvPr id="4" name="圖片 3" descr="一張含有 文字 的圖片&#10;&#10;自動產生的描述">
            <a:extLst>
              <a:ext uri="{FF2B5EF4-FFF2-40B4-BE49-F238E27FC236}">
                <a16:creationId xmlns:a16="http://schemas.microsoft.com/office/drawing/2014/main" id="{FB82038F-8970-469E-A393-030A7F926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66" y="1896606"/>
            <a:ext cx="10286480" cy="4931999"/>
          </a:xfrm>
          <a:prstGeom prst="rect">
            <a:avLst/>
          </a:prstGeom>
        </p:spPr>
      </p:pic>
      <p:sp>
        <p:nvSpPr>
          <p:cNvPr id="5" name="文字方塊 4">
            <a:extLst>
              <a:ext uri="{FF2B5EF4-FFF2-40B4-BE49-F238E27FC236}">
                <a16:creationId xmlns:a16="http://schemas.microsoft.com/office/drawing/2014/main" id="{1ED1EF16-32B9-43D1-BC31-25EAAC361A75}"/>
              </a:ext>
            </a:extLst>
          </p:cNvPr>
          <p:cNvSpPr txBox="1"/>
          <p:nvPr/>
        </p:nvSpPr>
        <p:spPr>
          <a:xfrm>
            <a:off x="1838960" y="1025652"/>
            <a:ext cx="6647974" cy="646331"/>
          </a:xfrm>
          <a:prstGeom prst="rect">
            <a:avLst/>
          </a:prstGeom>
          <a:noFill/>
        </p:spPr>
        <p:txBody>
          <a:bodyPr wrap="none" rtlCol="0">
            <a:spAutoFit/>
          </a:bodyPr>
          <a:lstStyle/>
          <a:p>
            <a:r>
              <a:rPr lang="zh-TW" altLang="en-US" sz="3600" dirty="0"/>
              <a:t>讀取收到的字元，組成一個字串</a:t>
            </a:r>
          </a:p>
        </p:txBody>
      </p:sp>
    </p:spTree>
    <p:extLst>
      <p:ext uri="{BB962C8B-B14F-4D97-AF65-F5344CB8AC3E}">
        <p14:creationId xmlns:p14="http://schemas.microsoft.com/office/powerpoint/2010/main" val="1398163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的圖片&#10;&#10;自動產生的描述">
            <a:extLst>
              <a:ext uri="{FF2B5EF4-FFF2-40B4-BE49-F238E27FC236}">
                <a16:creationId xmlns:a16="http://schemas.microsoft.com/office/drawing/2014/main" id="{77BE1F26-9401-403D-863F-A068C953D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197" y="1367295"/>
            <a:ext cx="11205605" cy="5084305"/>
          </a:xfrm>
          <a:prstGeom prst="rect">
            <a:avLst/>
          </a:prstGeom>
        </p:spPr>
      </p:pic>
      <p:sp>
        <p:nvSpPr>
          <p:cNvPr id="4" name="文字方塊 3">
            <a:extLst>
              <a:ext uri="{FF2B5EF4-FFF2-40B4-BE49-F238E27FC236}">
                <a16:creationId xmlns:a16="http://schemas.microsoft.com/office/drawing/2014/main" id="{AF4E9357-F7EF-499C-8843-E8D6384C326E}"/>
              </a:ext>
            </a:extLst>
          </p:cNvPr>
          <p:cNvSpPr txBox="1"/>
          <p:nvPr/>
        </p:nvSpPr>
        <p:spPr>
          <a:xfrm>
            <a:off x="1828800" y="406400"/>
            <a:ext cx="8098692" cy="646331"/>
          </a:xfrm>
          <a:prstGeom prst="rect">
            <a:avLst/>
          </a:prstGeom>
          <a:noFill/>
        </p:spPr>
        <p:txBody>
          <a:bodyPr wrap="none" rtlCol="0">
            <a:spAutoFit/>
          </a:bodyPr>
          <a:lstStyle/>
          <a:p>
            <a:r>
              <a:rPr lang="zh-TW" altLang="en-US" sz="3600" dirty="0"/>
              <a:t>初始化 </a:t>
            </a:r>
            <a:r>
              <a:rPr lang="en-US" altLang="zh-TW" sz="3600" dirty="0"/>
              <a:t>NBI-IoT </a:t>
            </a:r>
            <a:r>
              <a:rPr lang="zh-TW" altLang="en-US" sz="3600" dirty="0"/>
              <a:t>晶片 ， 取得網路 </a:t>
            </a:r>
            <a:r>
              <a:rPr lang="en-US" altLang="zh-TW" sz="3600" dirty="0"/>
              <a:t>IP </a:t>
            </a:r>
            <a:r>
              <a:rPr lang="zh-TW" altLang="en-US" sz="3600" dirty="0"/>
              <a:t>位址</a:t>
            </a:r>
          </a:p>
        </p:txBody>
      </p:sp>
    </p:spTree>
    <p:extLst>
      <p:ext uri="{BB962C8B-B14F-4D97-AF65-F5344CB8AC3E}">
        <p14:creationId xmlns:p14="http://schemas.microsoft.com/office/powerpoint/2010/main" val="1700201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監視器, 螢幕, 螢幕擷取畫面 的圖片&#10;&#10;自動產生的描述">
            <a:extLst>
              <a:ext uri="{FF2B5EF4-FFF2-40B4-BE49-F238E27FC236}">
                <a16:creationId xmlns:a16="http://schemas.microsoft.com/office/drawing/2014/main" id="{8C09823E-F381-4273-8259-E3226F435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11" y="1615440"/>
            <a:ext cx="11433577" cy="4317999"/>
          </a:xfrm>
          <a:prstGeom prst="rect">
            <a:avLst/>
          </a:prstGeom>
        </p:spPr>
      </p:pic>
      <p:sp>
        <p:nvSpPr>
          <p:cNvPr id="4" name="文字方塊 3">
            <a:extLst>
              <a:ext uri="{FF2B5EF4-FFF2-40B4-BE49-F238E27FC236}">
                <a16:creationId xmlns:a16="http://schemas.microsoft.com/office/drawing/2014/main" id="{36CAF304-15E1-4E2E-8171-802DA95C23E2}"/>
              </a:ext>
            </a:extLst>
          </p:cNvPr>
          <p:cNvSpPr txBox="1"/>
          <p:nvPr/>
        </p:nvSpPr>
        <p:spPr>
          <a:xfrm>
            <a:off x="1971040" y="640080"/>
            <a:ext cx="7486986" cy="646331"/>
          </a:xfrm>
          <a:prstGeom prst="rect">
            <a:avLst/>
          </a:prstGeom>
          <a:noFill/>
        </p:spPr>
        <p:txBody>
          <a:bodyPr wrap="none" rtlCol="0">
            <a:spAutoFit/>
          </a:bodyPr>
          <a:lstStyle/>
          <a:p>
            <a:r>
              <a:rPr lang="zh-TW" altLang="en-US" sz="3600" dirty="0"/>
              <a:t>開啟程式與 </a:t>
            </a:r>
            <a:r>
              <a:rPr lang="en-US" altLang="zh-TW" sz="3600" dirty="0"/>
              <a:t>MQTT</a:t>
            </a:r>
            <a:r>
              <a:rPr lang="zh-TW" altLang="en-US" sz="3600" dirty="0"/>
              <a:t> </a:t>
            </a:r>
            <a:r>
              <a:rPr lang="en-US" altLang="zh-TW" sz="3600" dirty="0"/>
              <a:t>broker </a:t>
            </a:r>
            <a:r>
              <a:rPr lang="zh-TW" altLang="en-US" sz="3600" dirty="0"/>
              <a:t>的網路連接</a:t>
            </a:r>
          </a:p>
        </p:txBody>
      </p:sp>
    </p:spTree>
    <p:extLst>
      <p:ext uri="{BB962C8B-B14F-4D97-AF65-F5344CB8AC3E}">
        <p14:creationId xmlns:p14="http://schemas.microsoft.com/office/powerpoint/2010/main" val="3593929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的圖片&#10;&#10;自動產生的描述">
            <a:extLst>
              <a:ext uri="{FF2B5EF4-FFF2-40B4-BE49-F238E27FC236}">
                <a16:creationId xmlns:a16="http://schemas.microsoft.com/office/drawing/2014/main" id="{29E5AED3-5903-436C-AE9E-FA133E575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57" y="1717040"/>
            <a:ext cx="11581486" cy="3931920"/>
          </a:xfrm>
          <a:prstGeom prst="rect">
            <a:avLst/>
          </a:prstGeom>
        </p:spPr>
      </p:pic>
      <p:sp>
        <p:nvSpPr>
          <p:cNvPr id="4" name="文字方塊 3">
            <a:extLst>
              <a:ext uri="{FF2B5EF4-FFF2-40B4-BE49-F238E27FC236}">
                <a16:creationId xmlns:a16="http://schemas.microsoft.com/office/drawing/2014/main" id="{36867CB2-2B23-4050-9C6A-4F0ACA294424}"/>
              </a:ext>
            </a:extLst>
          </p:cNvPr>
          <p:cNvSpPr txBox="1"/>
          <p:nvPr/>
        </p:nvSpPr>
        <p:spPr>
          <a:xfrm>
            <a:off x="2519680" y="660400"/>
            <a:ext cx="6101991" cy="646331"/>
          </a:xfrm>
          <a:prstGeom prst="rect">
            <a:avLst/>
          </a:prstGeom>
          <a:noFill/>
        </p:spPr>
        <p:txBody>
          <a:bodyPr wrap="none" rtlCol="0">
            <a:spAutoFit/>
          </a:bodyPr>
          <a:lstStyle/>
          <a:p>
            <a:r>
              <a:rPr lang="zh-TW" altLang="en-US" sz="3600" dirty="0"/>
              <a:t>發布資料於 </a:t>
            </a:r>
            <a:r>
              <a:rPr lang="en-US" altLang="zh-TW" sz="3600" dirty="0"/>
              <a:t>MQTT broker </a:t>
            </a:r>
            <a:r>
              <a:rPr lang="zh-TW" altLang="en-US" sz="3600" dirty="0"/>
              <a:t>網站</a:t>
            </a:r>
          </a:p>
        </p:txBody>
      </p:sp>
    </p:spTree>
    <p:extLst>
      <p:ext uri="{BB962C8B-B14F-4D97-AF65-F5344CB8AC3E}">
        <p14:creationId xmlns:p14="http://schemas.microsoft.com/office/powerpoint/2010/main" val="2589196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的圖片&#10;&#10;自動產生的描述">
            <a:extLst>
              <a:ext uri="{FF2B5EF4-FFF2-40B4-BE49-F238E27FC236}">
                <a16:creationId xmlns:a16="http://schemas.microsoft.com/office/drawing/2014/main" id="{E2DA2CA7-2CEC-4150-B01E-FC46CF773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15" y="2268174"/>
            <a:ext cx="10960370" cy="3177586"/>
          </a:xfrm>
          <a:prstGeom prst="rect">
            <a:avLst/>
          </a:prstGeom>
        </p:spPr>
      </p:pic>
      <p:sp>
        <p:nvSpPr>
          <p:cNvPr id="4" name="文字方塊 3">
            <a:extLst>
              <a:ext uri="{FF2B5EF4-FFF2-40B4-BE49-F238E27FC236}">
                <a16:creationId xmlns:a16="http://schemas.microsoft.com/office/drawing/2014/main" id="{F429A282-71BF-48CB-AA91-78891E392094}"/>
              </a:ext>
            </a:extLst>
          </p:cNvPr>
          <p:cNvSpPr txBox="1"/>
          <p:nvPr/>
        </p:nvSpPr>
        <p:spPr>
          <a:xfrm>
            <a:off x="2712720" y="975360"/>
            <a:ext cx="5798382" cy="707886"/>
          </a:xfrm>
          <a:prstGeom prst="rect">
            <a:avLst/>
          </a:prstGeom>
          <a:noFill/>
        </p:spPr>
        <p:txBody>
          <a:bodyPr wrap="none" rtlCol="0">
            <a:spAutoFit/>
          </a:bodyPr>
          <a:lstStyle/>
          <a:p>
            <a:r>
              <a:rPr lang="zh-TW" altLang="en-US" sz="4000" dirty="0"/>
              <a:t>關閉與 </a:t>
            </a:r>
            <a:r>
              <a:rPr lang="en-US" altLang="zh-TW" sz="4000" dirty="0"/>
              <a:t>MQTT </a:t>
            </a:r>
            <a:r>
              <a:rPr lang="zh-TW" altLang="en-US" sz="4000" dirty="0"/>
              <a:t>網站的聯繫</a:t>
            </a:r>
          </a:p>
        </p:txBody>
      </p:sp>
    </p:spTree>
    <p:extLst>
      <p:ext uri="{BB962C8B-B14F-4D97-AF65-F5344CB8AC3E}">
        <p14:creationId xmlns:p14="http://schemas.microsoft.com/office/powerpoint/2010/main" val="34445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9DFCA72-F732-4C6E-80D4-FF6481719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65" y="3429000"/>
            <a:ext cx="11168270" cy="553891"/>
          </a:xfrm>
          <a:prstGeom prst="rect">
            <a:avLst/>
          </a:prstGeom>
        </p:spPr>
      </p:pic>
      <p:sp>
        <p:nvSpPr>
          <p:cNvPr id="4" name="文字方塊 3">
            <a:extLst>
              <a:ext uri="{FF2B5EF4-FFF2-40B4-BE49-F238E27FC236}">
                <a16:creationId xmlns:a16="http://schemas.microsoft.com/office/drawing/2014/main" id="{3CAC412A-BCE3-4FD3-8B05-CDADD78F07A5}"/>
              </a:ext>
            </a:extLst>
          </p:cNvPr>
          <p:cNvSpPr txBox="1"/>
          <p:nvPr/>
        </p:nvSpPr>
        <p:spPr>
          <a:xfrm>
            <a:off x="805069" y="1858617"/>
            <a:ext cx="10761279" cy="523220"/>
          </a:xfrm>
          <a:prstGeom prst="rect">
            <a:avLst/>
          </a:prstGeom>
          <a:noFill/>
        </p:spPr>
        <p:txBody>
          <a:bodyPr wrap="none" rtlCol="0">
            <a:spAutoFit/>
          </a:bodyPr>
          <a:lstStyle/>
          <a:p>
            <a:r>
              <a:rPr lang="zh-TW" altLang="en-US" sz="2800" dirty="0"/>
              <a:t>若程式超過二十次的延遲仍未順利連上網站 ， 執行開發板重啟動作</a:t>
            </a:r>
          </a:p>
        </p:txBody>
      </p:sp>
    </p:spTree>
    <p:extLst>
      <p:ext uri="{BB962C8B-B14F-4D97-AF65-F5344CB8AC3E}">
        <p14:creationId xmlns:p14="http://schemas.microsoft.com/office/powerpoint/2010/main" val="2770541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42B4EEB-9580-46AD-A299-C8781599E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286" y="602400"/>
            <a:ext cx="10899734" cy="5653199"/>
          </a:xfrm>
          <a:prstGeom prst="rect">
            <a:avLst/>
          </a:prstGeom>
        </p:spPr>
      </p:pic>
    </p:spTree>
    <p:extLst>
      <p:ext uri="{BB962C8B-B14F-4D97-AF65-F5344CB8AC3E}">
        <p14:creationId xmlns:p14="http://schemas.microsoft.com/office/powerpoint/2010/main" val="82890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E34C247-12AA-475D-B1E4-70E96F80C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72" y="377072"/>
            <a:ext cx="10324643" cy="5887336"/>
          </a:xfrm>
          <a:prstGeom prst="rect">
            <a:avLst/>
          </a:prstGeom>
        </p:spPr>
      </p:pic>
    </p:spTree>
    <p:extLst>
      <p:ext uri="{BB962C8B-B14F-4D97-AF65-F5344CB8AC3E}">
        <p14:creationId xmlns:p14="http://schemas.microsoft.com/office/powerpoint/2010/main" val="36736037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4670D83-8459-45CF-AC6D-2AF2B028794F}"/>
              </a:ext>
            </a:extLst>
          </p:cNvPr>
          <p:cNvSpPr txBox="1"/>
          <p:nvPr/>
        </p:nvSpPr>
        <p:spPr>
          <a:xfrm>
            <a:off x="4044100" y="2290714"/>
            <a:ext cx="3703258" cy="1862048"/>
          </a:xfrm>
          <a:prstGeom prst="rect">
            <a:avLst/>
          </a:prstGeom>
          <a:noFill/>
        </p:spPr>
        <p:txBody>
          <a:bodyPr wrap="none" rtlCol="0">
            <a:spAutoFit/>
          </a:bodyPr>
          <a:lstStyle/>
          <a:p>
            <a:r>
              <a:rPr lang="en-US" altLang="zh-TW" sz="11500" dirty="0"/>
              <a:t>Q</a:t>
            </a:r>
            <a:r>
              <a:rPr lang="zh-TW" altLang="en-US" sz="11500" dirty="0"/>
              <a:t> </a:t>
            </a:r>
            <a:r>
              <a:rPr lang="en-US" altLang="zh-TW" sz="11500" dirty="0"/>
              <a:t>&amp;</a:t>
            </a:r>
            <a:r>
              <a:rPr lang="zh-TW" altLang="en-US" sz="11500" dirty="0"/>
              <a:t> </a:t>
            </a:r>
            <a:r>
              <a:rPr lang="en-US" altLang="zh-TW" sz="11500" dirty="0"/>
              <a:t>A</a:t>
            </a:r>
            <a:endParaRPr lang="zh-TW" altLang="en-US" sz="11500" dirty="0"/>
          </a:p>
        </p:txBody>
      </p:sp>
    </p:spTree>
    <p:extLst>
      <p:ext uri="{BB962C8B-B14F-4D97-AF65-F5344CB8AC3E}">
        <p14:creationId xmlns:p14="http://schemas.microsoft.com/office/powerpoint/2010/main" val="1290040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7CF54D3-543D-4310-AA7F-A2B4E9669747}"/>
              </a:ext>
            </a:extLst>
          </p:cNvPr>
          <p:cNvSpPr/>
          <p:nvPr/>
        </p:nvSpPr>
        <p:spPr>
          <a:xfrm>
            <a:off x="3409133" y="151179"/>
            <a:ext cx="8504700" cy="65556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外型與尺寸說明</a:t>
            </a:r>
            <a:endParaRPr kumimoji="0" lang="zh-TW" altLang="en-US" sz="4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支持</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NB-IoTR14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的系統單晶片，以超高整合度為大量物聯網設備提供兼具低功耗及成本效益的解決方案，廣泛適用於家庭、城市、工業或行動應用。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高度整合</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NB-IoT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調制解調數字信號處理器、射頻天線及前端模擬基帶，同時結合</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ARM Cortex-M3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微控制器（</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MCU</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）、偽靜態隨機存儲器（</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PSRAM</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）、閃存與電</a:t>
            </a: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源管理單元（</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PMU</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lvl="0">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整合一系列豐富的外圍輸入輸出介面，包括安全數字輸入輸出模塊（</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SDIO</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）、通用異步收發傳輸器（</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UART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I2C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傳輸協議、</a:t>
            </a:r>
            <a:r>
              <a:rPr lang="en-US" altLang="zh-TW" dirty="0">
                <a:latin typeface="微軟正黑體" panose="020B0604030504040204" pitchFamily="34" charset="-120"/>
                <a:ea typeface="微軟正黑體" panose="020B0604030504040204" pitchFamily="34" charset="-120"/>
              </a:rPr>
              <a:t>I2S</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Inter-IC Sound</a:t>
            </a:r>
            <a:r>
              <a:rPr lang="zh-TW" altLang="en-US" dirty="0">
                <a:latin typeface="微軟正黑體" panose="020B0604030504040204" pitchFamily="34" charset="-120"/>
                <a:ea typeface="微軟正黑體" panose="020B0604030504040204" pitchFamily="34" charset="-120"/>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序列外圍接口（</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SPI</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）及脈衝寬度調制（</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PWM</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具備強大功能於小巧的封裝尺寸和少量的管腳數目，滿足物聯網設備對成本及體積的需求，並有助於廠商簡化其產品設計流程。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DSI 2598+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基於實時操作系統（</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RTOS</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），易於針對各種不同的應用進行客製化，比如家庭自動化、雲信標（</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cloud beacon</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）、智慧型電錶及多項物聯網靜態或行動應用。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DSI 2598+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的寬頻前端模組支持</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3GPP R14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規範，涵蓋超低頻</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低頻</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中頻</a:t>
            </a:r>
            <a:r>
              <a:rPr kumimoji="0" lang="en-US" altLang="zh-TW" sz="1800" b="0" i="0" u="none" strike="noStrike" kern="1200" cap="none" spc="0" normalizeH="0" baseline="0" noProof="0" dirty="0">
                <a:ln>
                  <a:noFill/>
                </a:ln>
                <a:solidFill>
                  <a:prstClr val="black"/>
                </a:solidFill>
                <a:effectLst/>
                <a:uLnTx/>
                <a:uFillTx/>
                <a:latin typeface="Arial" panose="020B0604020202020204" pitchFamily="34" charset="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四頻的全頻段運作，可滿足全球市場需求，進而降低成本和開發時間。</a:t>
            </a:r>
          </a:p>
        </p:txBody>
      </p:sp>
      <p:cxnSp>
        <p:nvCxnSpPr>
          <p:cNvPr id="7" name="直線單箭頭接點 6">
            <a:extLst>
              <a:ext uri="{FF2B5EF4-FFF2-40B4-BE49-F238E27FC236}">
                <a16:creationId xmlns:a16="http://schemas.microsoft.com/office/drawing/2014/main" id="{51FE6469-A9CB-4C09-A450-169A75637880}"/>
              </a:ext>
            </a:extLst>
          </p:cNvPr>
          <p:cNvCxnSpPr>
            <a:cxnSpLocks/>
          </p:cNvCxnSpPr>
          <p:nvPr/>
        </p:nvCxnSpPr>
        <p:spPr>
          <a:xfrm>
            <a:off x="1327643" y="1225118"/>
            <a:ext cx="171739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直線單箭頭接點 8">
            <a:extLst>
              <a:ext uri="{FF2B5EF4-FFF2-40B4-BE49-F238E27FC236}">
                <a16:creationId xmlns:a16="http://schemas.microsoft.com/office/drawing/2014/main" id="{EC84C421-A2D0-4139-9C7D-8655803A9D37}"/>
              </a:ext>
            </a:extLst>
          </p:cNvPr>
          <p:cNvCxnSpPr>
            <a:cxnSpLocks/>
          </p:cNvCxnSpPr>
          <p:nvPr/>
        </p:nvCxnSpPr>
        <p:spPr>
          <a:xfrm>
            <a:off x="949911" y="1518082"/>
            <a:ext cx="15303" cy="393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67E06248-6B32-4B57-94BA-6D8AB24C8171}"/>
              </a:ext>
            </a:extLst>
          </p:cNvPr>
          <p:cNvSpPr txBox="1"/>
          <p:nvPr/>
        </p:nvSpPr>
        <p:spPr>
          <a:xfrm>
            <a:off x="1800252" y="817603"/>
            <a:ext cx="10791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30.48mm</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46998CF9-E1AF-4734-B437-4942934B5A74}"/>
              </a:ext>
            </a:extLst>
          </p:cNvPr>
          <p:cNvSpPr txBox="1"/>
          <p:nvPr/>
        </p:nvSpPr>
        <p:spPr>
          <a:xfrm rot="16200000">
            <a:off x="179523" y="3000652"/>
            <a:ext cx="10791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60.00mm</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78D1DAF0-2579-4BA6-9182-A95F70BFA674}"/>
              </a:ext>
            </a:extLst>
          </p:cNvPr>
          <p:cNvSpPr txBox="1"/>
          <p:nvPr/>
        </p:nvSpPr>
        <p:spPr>
          <a:xfrm>
            <a:off x="278167" y="6209671"/>
            <a:ext cx="137409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圖片來源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資策會</a:t>
            </a:r>
          </a:p>
        </p:txBody>
      </p:sp>
      <p:pic>
        <p:nvPicPr>
          <p:cNvPr id="3" name="圖片 2">
            <a:extLst>
              <a:ext uri="{FF2B5EF4-FFF2-40B4-BE49-F238E27FC236}">
                <a16:creationId xmlns:a16="http://schemas.microsoft.com/office/drawing/2014/main" id="{B9F87B79-5D94-4A24-814D-07CB298C7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643" y="1518082"/>
            <a:ext cx="1703759" cy="3933563"/>
          </a:xfrm>
          <a:prstGeom prst="rect">
            <a:avLst/>
          </a:prstGeom>
        </p:spPr>
      </p:pic>
    </p:spTree>
    <p:extLst>
      <p:ext uri="{BB962C8B-B14F-4D97-AF65-F5344CB8AC3E}">
        <p14:creationId xmlns:p14="http://schemas.microsoft.com/office/powerpoint/2010/main" val="234628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5FA77ED3-A85A-43B2-B84A-55C07F5AC7AB}"/>
              </a:ext>
            </a:extLst>
          </p:cNvPr>
          <p:cNvSpPr txBox="1"/>
          <p:nvPr/>
        </p:nvSpPr>
        <p:spPr>
          <a:xfrm>
            <a:off x="10560583" y="6392574"/>
            <a:ext cx="137409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圖片來源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資策會</a:t>
            </a:r>
          </a:p>
        </p:txBody>
      </p:sp>
      <p:pic>
        <p:nvPicPr>
          <p:cNvPr id="3" name="圖片 2">
            <a:extLst>
              <a:ext uri="{FF2B5EF4-FFF2-40B4-BE49-F238E27FC236}">
                <a16:creationId xmlns:a16="http://schemas.microsoft.com/office/drawing/2014/main" id="{F3E40E2E-0EFE-4128-938F-163A4B121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04" y="160264"/>
            <a:ext cx="9568207" cy="6537472"/>
          </a:xfrm>
          <a:prstGeom prst="rect">
            <a:avLst/>
          </a:prstGeom>
        </p:spPr>
      </p:pic>
      <p:sp>
        <p:nvSpPr>
          <p:cNvPr id="6" name="文字方塊 5">
            <a:extLst>
              <a:ext uri="{FF2B5EF4-FFF2-40B4-BE49-F238E27FC236}">
                <a16:creationId xmlns:a16="http://schemas.microsoft.com/office/drawing/2014/main" id="{DC3A09E5-E295-481C-9CFA-6C61F640AE62}"/>
              </a:ext>
            </a:extLst>
          </p:cNvPr>
          <p:cNvSpPr txBox="1"/>
          <p:nvPr/>
        </p:nvSpPr>
        <p:spPr>
          <a:xfrm>
            <a:off x="3141482" y="882745"/>
            <a:ext cx="6094428" cy="1477328"/>
          </a:xfrm>
          <a:prstGeom prst="rect">
            <a:avLst/>
          </a:prstGeom>
          <a:noFill/>
        </p:spPr>
        <p:txBody>
          <a:bodyPr wrap="square">
            <a:spAutoFit/>
          </a:bodyPr>
          <a:lstStyle/>
          <a:p>
            <a:pPr algn="l"/>
            <a:r>
              <a:rPr lang="zh-TW" altLang="en-US" sz="1800" b="0" i="0" u="none" strike="noStrike" baseline="0" dirty="0">
                <a:latin typeface="CIDFont+F2"/>
              </a:rPr>
              <a:t>為了控制</a:t>
            </a:r>
            <a:r>
              <a:rPr lang="en-US" altLang="zh-TW" sz="1800" b="0" i="0" u="none" strike="noStrike" baseline="0" dirty="0">
                <a:latin typeface="CIDFont+F3"/>
              </a:rPr>
              <a:t>NBIOT BC26 </a:t>
            </a:r>
            <a:r>
              <a:rPr lang="zh-TW" altLang="en-US" sz="1800" b="0" i="0" u="none" strike="noStrike" baseline="0" dirty="0">
                <a:latin typeface="CIDFont+F2"/>
              </a:rPr>
              <a:t>通訊模組，下面列的</a:t>
            </a:r>
            <a:r>
              <a:rPr lang="en-US" altLang="zh-TW" sz="1800" b="0" i="0" u="none" strike="noStrike" baseline="0" dirty="0">
                <a:latin typeface="CIDFont+F3"/>
              </a:rPr>
              <a:t>PIN</a:t>
            </a:r>
            <a:r>
              <a:rPr lang="zh-TW" altLang="en-US" sz="1800" b="0" i="0" u="none" strike="noStrike" baseline="0" dirty="0">
                <a:latin typeface="CIDFont+F2"/>
              </a:rPr>
              <a:t>，盡量不要與其他功能並用</a:t>
            </a:r>
            <a:r>
              <a:rPr lang="en-US" altLang="zh-TW" sz="1800" b="0" i="0" u="none" strike="noStrike" baseline="0" dirty="0">
                <a:latin typeface="CIDFont+F3"/>
              </a:rPr>
              <a:t>:</a:t>
            </a:r>
          </a:p>
          <a:p>
            <a:pPr algn="l"/>
            <a:r>
              <a:rPr lang="pt-BR" altLang="zh-TW" sz="1800" b="0" i="0" u="none" strike="noStrike" baseline="0" dirty="0">
                <a:latin typeface="CIDFont+F3"/>
              </a:rPr>
              <a:t>PA10(Serial1.RXD) &lt;- BC26.TX</a:t>
            </a:r>
          </a:p>
          <a:p>
            <a:pPr algn="l"/>
            <a:r>
              <a:rPr lang="pt-BR" altLang="zh-TW" sz="1800" b="0" i="0" u="none" strike="noStrike" baseline="0" dirty="0">
                <a:latin typeface="CIDFont+F3"/>
              </a:rPr>
              <a:t>PA9(Serial1.TXD) -&gt; BC26.RX</a:t>
            </a:r>
          </a:p>
          <a:p>
            <a:pPr algn="l"/>
            <a:r>
              <a:rPr lang="en-US" altLang="zh-TW" sz="1800" b="0" i="0" u="none" strike="noStrike" baseline="0" dirty="0">
                <a:latin typeface="CIDFont+F3"/>
              </a:rPr>
              <a:t>PC13(OUTPUT) -&gt; BC26.RESET(Low active)</a:t>
            </a:r>
            <a:endParaRPr lang="zh-TW" altLang="en-US" dirty="0"/>
          </a:p>
        </p:txBody>
      </p:sp>
    </p:spTree>
    <p:extLst>
      <p:ext uri="{BB962C8B-B14F-4D97-AF65-F5344CB8AC3E}">
        <p14:creationId xmlns:p14="http://schemas.microsoft.com/office/powerpoint/2010/main" val="1272562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A4ECCD4E-52BE-4204-A64C-1734AB2BB89A}"/>
              </a:ext>
            </a:extLst>
          </p:cNvPr>
          <p:cNvSpPr/>
          <p:nvPr/>
        </p:nvSpPr>
        <p:spPr>
          <a:xfrm>
            <a:off x="594360" y="315468"/>
            <a:ext cx="6309360" cy="6227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AE88E2CF-6BB3-4216-BF2C-A33991E81A9D}"/>
              </a:ext>
            </a:extLst>
          </p:cNvPr>
          <p:cNvSpPr/>
          <p:nvPr/>
        </p:nvSpPr>
        <p:spPr>
          <a:xfrm>
            <a:off x="1764873" y="5579746"/>
            <a:ext cx="473207" cy="36933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A4A79F45-4086-4817-856C-DBDB05F50226}"/>
              </a:ext>
            </a:extLst>
          </p:cNvPr>
          <p:cNvSpPr/>
          <p:nvPr/>
        </p:nvSpPr>
        <p:spPr>
          <a:xfrm>
            <a:off x="1066684" y="3171814"/>
            <a:ext cx="2569464" cy="23134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FF0000"/>
                </a:solidFill>
              </a:rPr>
              <a:t>STM32</a:t>
            </a:r>
            <a:endParaRPr lang="zh-TW" altLang="en-US" dirty="0">
              <a:solidFill>
                <a:srgbClr val="FF0000"/>
              </a:solidFill>
            </a:endParaRPr>
          </a:p>
        </p:txBody>
      </p:sp>
      <p:sp>
        <p:nvSpPr>
          <p:cNvPr id="5" name="矩形 4">
            <a:extLst>
              <a:ext uri="{FF2B5EF4-FFF2-40B4-BE49-F238E27FC236}">
                <a16:creationId xmlns:a16="http://schemas.microsoft.com/office/drawing/2014/main" id="{11E4BD9F-A806-4ED2-9209-A4CBF7C2A95A}"/>
              </a:ext>
            </a:extLst>
          </p:cNvPr>
          <p:cNvSpPr/>
          <p:nvPr/>
        </p:nvSpPr>
        <p:spPr>
          <a:xfrm>
            <a:off x="1847088" y="645131"/>
            <a:ext cx="1335024" cy="144475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accent2">
                    <a:lumMod val="75000"/>
                  </a:schemeClr>
                </a:solidFill>
              </a:rPr>
              <a:t>BC26</a:t>
            </a:r>
            <a:endParaRPr lang="zh-TW" altLang="en-US" dirty="0">
              <a:solidFill>
                <a:schemeClr val="accent2">
                  <a:lumMod val="75000"/>
                </a:schemeClr>
              </a:solidFill>
            </a:endParaRPr>
          </a:p>
        </p:txBody>
      </p:sp>
      <p:sp>
        <p:nvSpPr>
          <p:cNvPr id="6" name="矩形: 圓角 5">
            <a:extLst>
              <a:ext uri="{FF2B5EF4-FFF2-40B4-BE49-F238E27FC236}">
                <a16:creationId xmlns:a16="http://schemas.microsoft.com/office/drawing/2014/main" id="{1794EB63-2704-463F-9116-6580CA2B7494}"/>
              </a:ext>
            </a:extLst>
          </p:cNvPr>
          <p:cNvSpPr/>
          <p:nvPr/>
        </p:nvSpPr>
        <p:spPr>
          <a:xfrm>
            <a:off x="5693961" y="3813928"/>
            <a:ext cx="512064" cy="10607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 name="圖片 6">
            <a:extLst>
              <a:ext uri="{FF2B5EF4-FFF2-40B4-BE49-F238E27FC236}">
                <a16:creationId xmlns:a16="http://schemas.microsoft.com/office/drawing/2014/main" id="{00461D58-D943-49AB-95FA-09551EB624E5}"/>
              </a:ext>
            </a:extLst>
          </p:cNvPr>
          <p:cNvPicPr>
            <a:picLocks noChangeAspect="1"/>
          </p:cNvPicPr>
          <p:nvPr/>
        </p:nvPicPr>
        <p:blipFill>
          <a:blip r:embed="rId2"/>
          <a:stretch>
            <a:fillRect/>
          </a:stretch>
        </p:blipFill>
        <p:spPr>
          <a:xfrm>
            <a:off x="7746154" y="3106372"/>
            <a:ext cx="2493646" cy="3042103"/>
          </a:xfrm>
          <a:prstGeom prst="rect">
            <a:avLst/>
          </a:prstGeom>
        </p:spPr>
      </p:pic>
      <p:sp>
        <p:nvSpPr>
          <p:cNvPr id="8" name="文字方塊 7">
            <a:extLst>
              <a:ext uri="{FF2B5EF4-FFF2-40B4-BE49-F238E27FC236}">
                <a16:creationId xmlns:a16="http://schemas.microsoft.com/office/drawing/2014/main" id="{2214E553-D55E-40A0-9DFD-BC01886AB38C}"/>
              </a:ext>
            </a:extLst>
          </p:cNvPr>
          <p:cNvSpPr txBox="1"/>
          <p:nvPr/>
        </p:nvSpPr>
        <p:spPr>
          <a:xfrm>
            <a:off x="5678423" y="4960620"/>
            <a:ext cx="562975" cy="369332"/>
          </a:xfrm>
          <a:prstGeom prst="rect">
            <a:avLst/>
          </a:prstGeom>
          <a:noFill/>
        </p:spPr>
        <p:txBody>
          <a:bodyPr wrap="none" rtlCol="0">
            <a:spAutoFit/>
          </a:bodyPr>
          <a:lstStyle/>
          <a:p>
            <a:r>
              <a:rPr lang="en-US" altLang="zh-TW" dirty="0"/>
              <a:t>USB</a:t>
            </a:r>
            <a:endParaRPr lang="zh-TW" altLang="en-US" dirty="0"/>
          </a:p>
        </p:txBody>
      </p:sp>
      <p:sp>
        <p:nvSpPr>
          <p:cNvPr id="10" name="文字方塊 9">
            <a:extLst>
              <a:ext uri="{FF2B5EF4-FFF2-40B4-BE49-F238E27FC236}">
                <a16:creationId xmlns:a16="http://schemas.microsoft.com/office/drawing/2014/main" id="{2C1CB292-33E1-4AEF-94E5-995D617A731F}"/>
              </a:ext>
            </a:extLst>
          </p:cNvPr>
          <p:cNvSpPr txBox="1"/>
          <p:nvPr/>
        </p:nvSpPr>
        <p:spPr>
          <a:xfrm>
            <a:off x="2033538" y="827532"/>
            <a:ext cx="962123" cy="369332"/>
          </a:xfrm>
          <a:prstGeom prst="rect">
            <a:avLst/>
          </a:prstGeom>
          <a:noFill/>
        </p:spPr>
        <p:txBody>
          <a:bodyPr wrap="none" rtlCol="0">
            <a:spAutoFit/>
          </a:bodyPr>
          <a:lstStyle/>
          <a:p>
            <a:r>
              <a:rPr lang="en-US" altLang="zh-TW" dirty="0"/>
              <a:t>MT2625</a:t>
            </a:r>
            <a:endParaRPr lang="zh-TW" altLang="en-US" dirty="0"/>
          </a:p>
        </p:txBody>
      </p:sp>
      <p:sp>
        <p:nvSpPr>
          <p:cNvPr id="11" name="文字方塊 10">
            <a:extLst>
              <a:ext uri="{FF2B5EF4-FFF2-40B4-BE49-F238E27FC236}">
                <a16:creationId xmlns:a16="http://schemas.microsoft.com/office/drawing/2014/main" id="{874B7811-1F8C-417E-A73F-D7BEE9BA42E8}"/>
              </a:ext>
            </a:extLst>
          </p:cNvPr>
          <p:cNvSpPr txBox="1"/>
          <p:nvPr/>
        </p:nvSpPr>
        <p:spPr>
          <a:xfrm>
            <a:off x="2033538" y="1988820"/>
            <a:ext cx="409086" cy="369332"/>
          </a:xfrm>
          <a:prstGeom prst="rect">
            <a:avLst/>
          </a:prstGeom>
          <a:noFill/>
        </p:spPr>
        <p:txBody>
          <a:bodyPr wrap="none" rtlCol="0">
            <a:spAutoFit/>
          </a:bodyPr>
          <a:lstStyle/>
          <a:p>
            <a:r>
              <a:rPr lang="en-US" altLang="zh-TW" dirty="0"/>
              <a:t>Rx</a:t>
            </a:r>
            <a:endParaRPr lang="zh-TW" altLang="en-US" dirty="0"/>
          </a:p>
        </p:txBody>
      </p:sp>
      <p:sp>
        <p:nvSpPr>
          <p:cNvPr id="12" name="文字方塊 11">
            <a:extLst>
              <a:ext uri="{FF2B5EF4-FFF2-40B4-BE49-F238E27FC236}">
                <a16:creationId xmlns:a16="http://schemas.microsoft.com/office/drawing/2014/main" id="{6FBBF7B2-1867-40FE-8C8F-4F82A5508FC4}"/>
              </a:ext>
            </a:extLst>
          </p:cNvPr>
          <p:cNvSpPr txBox="1"/>
          <p:nvPr/>
        </p:nvSpPr>
        <p:spPr>
          <a:xfrm>
            <a:off x="2629074" y="2016731"/>
            <a:ext cx="386131" cy="369332"/>
          </a:xfrm>
          <a:prstGeom prst="rect">
            <a:avLst/>
          </a:prstGeom>
          <a:noFill/>
        </p:spPr>
        <p:txBody>
          <a:bodyPr wrap="none" rtlCol="0">
            <a:spAutoFit/>
          </a:bodyPr>
          <a:lstStyle/>
          <a:p>
            <a:r>
              <a:rPr lang="en-US" altLang="zh-TW" dirty="0"/>
              <a:t>Tx</a:t>
            </a:r>
            <a:endParaRPr lang="zh-TW" altLang="en-US" dirty="0"/>
          </a:p>
        </p:txBody>
      </p:sp>
      <p:cxnSp>
        <p:nvCxnSpPr>
          <p:cNvPr id="14" name="直線單箭頭接點 13">
            <a:extLst>
              <a:ext uri="{FF2B5EF4-FFF2-40B4-BE49-F238E27FC236}">
                <a16:creationId xmlns:a16="http://schemas.microsoft.com/office/drawing/2014/main" id="{6FA87274-F407-4E6E-949A-46A8789C6A4B}"/>
              </a:ext>
            </a:extLst>
          </p:cNvPr>
          <p:cNvCxnSpPr>
            <a:cxnSpLocks/>
          </p:cNvCxnSpPr>
          <p:nvPr/>
        </p:nvCxnSpPr>
        <p:spPr>
          <a:xfrm>
            <a:off x="2238081" y="2305608"/>
            <a:ext cx="0" cy="1088136"/>
          </a:xfrm>
          <a:prstGeom prst="straightConnector1">
            <a:avLst/>
          </a:prstGeom>
          <a:ln w="9525" cap="flat" cmpd="sng" algn="ctr">
            <a:solidFill>
              <a:schemeClr val="accent5"/>
            </a:solidFill>
            <a:prstDash val="solid"/>
            <a:round/>
            <a:headEnd type="none" w="med" len="med"/>
            <a:tailEnd type="arrow" w="med" len="med"/>
          </a:ln>
          <a:scene3d>
            <a:camera prst="orthographicFront"/>
            <a:lightRig rig="threePt" dir="t"/>
          </a:scene3d>
          <a:sp3d>
            <a:bevelT/>
          </a:sp3d>
        </p:spPr>
        <p:style>
          <a:lnRef idx="0">
            <a:scrgbClr r="0" g="0" b="0"/>
          </a:lnRef>
          <a:fillRef idx="0">
            <a:scrgbClr r="0" g="0" b="0"/>
          </a:fillRef>
          <a:effectRef idx="0">
            <a:scrgbClr r="0" g="0" b="0"/>
          </a:effectRef>
          <a:fontRef idx="minor">
            <a:schemeClr val="tx1"/>
          </a:fontRef>
        </p:style>
      </p:cxnSp>
      <p:cxnSp>
        <p:nvCxnSpPr>
          <p:cNvPr id="16" name="直線單箭頭接點 15">
            <a:extLst>
              <a:ext uri="{FF2B5EF4-FFF2-40B4-BE49-F238E27FC236}">
                <a16:creationId xmlns:a16="http://schemas.microsoft.com/office/drawing/2014/main" id="{E0C67D44-BADE-4A7F-A2A5-98DA55B05D2F}"/>
              </a:ext>
            </a:extLst>
          </p:cNvPr>
          <p:cNvCxnSpPr>
            <a:cxnSpLocks/>
          </p:cNvCxnSpPr>
          <p:nvPr/>
        </p:nvCxnSpPr>
        <p:spPr>
          <a:xfrm flipV="1">
            <a:off x="2827927" y="2345835"/>
            <a:ext cx="0" cy="1007681"/>
          </a:xfrm>
          <a:prstGeom prst="straightConnector1">
            <a:avLst/>
          </a:prstGeom>
          <a:ln>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A82A7BF1-8491-4EC3-B030-70BC56142296}"/>
              </a:ext>
            </a:extLst>
          </p:cNvPr>
          <p:cNvSpPr txBox="1"/>
          <p:nvPr/>
        </p:nvSpPr>
        <p:spPr>
          <a:xfrm>
            <a:off x="1911389" y="3362660"/>
            <a:ext cx="653384" cy="369332"/>
          </a:xfrm>
          <a:prstGeom prst="rect">
            <a:avLst/>
          </a:prstGeom>
          <a:noFill/>
        </p:spPr>
        <p:txBody>
          <a:bodyPr wrap="none" rtlCol="0">
            <a:spAutoFit/>
          </a:bodyPr>
          <a:lstStyle/>
          <a:p>
            <a:r>
              <a:rPr lang="en-US" altLang="zh-TW" dirty="0"/>
              <a:t>PA10</a:t>
            </a:r>
            <a:endParaRPr lang="zh-TW" altLang="en-US" dirty="0"/>
          </a:p>
        </p:txBody>
      </p:sp>
      <p:sp>
        <p:nvSpPr>
          <p:cNvPr id="21" name="文字方塊 20">
            <a:extLst>
              <a:ext uri="{FF2B5EF4-FFF2-40B4-BE49-F238E27FC236}">
                <a16:creationId xmlns:a16="http://schemas.microsoft.com/office/drawing/2014/main" id="{56CFCC1B-5D9A-4D0E-8578-B7F570143F05}"/>
              </a:ext>
            </a:extLst>
          </p:cNvPr>
          <p:cNvSpPr txBox="1"/>
          <p:nvPr/>
        </p:nvSpPr>
        <p:spPr>
          <a:xfrm>
            <a:off x="2591513" y="3362660"/>
            <a:ext cx="536365" cy="369332"/>
          </a:xfrm>
          <a:prstGeom prst="rect">
            <a:avLst/>
          </a:prstGeom>
          <a:noFill/>
        </p:spPr>
        <p:txBody>
          <a:bodyPr wrap="none" rtlCol="0">
            <a:spAutoFit/>
          </a:bodyPr>
          <a:lstStyle/>
          <a:p>
            <a:r>
              <a:rPr lang="en-US" altLang="zh-TW" dirty="0"/>
              <a:t>PA9</a:t>
            </a:r>
            <a:endParaRPr lang="zh-TW" altLang="en-US" dirty="0"/>
          </a:p>
        </p:txBody>
      </p:sp>
      <p:sp>
        <p:nvSpPr>
          <p:cNvPr id="22" name="文字方塊 21">
            <a:extLst>
              <a:ext uri="{FF2B5EF4-FFF2-40B4-BE49-F238E27FC236}">
                <a16:creationId xmlns:a16="http://schemas.microsoft.com/office/drawing/2014/main" id="{C1A183EF-D2A8-420B-96E0-EA5CE030F813}"/>
              </a:ext>
            </a:extLst>
          </p:cNvPr>
          <p:cNvSpPr txBox="1"/>
          <p:nvPr/>
        </p:nvSpPr>
        <p:spPr>
          <a:xfrm>
            <a:off x="1349702" y="1698212"/>
            <a:ext cx="590611" cy="369332"/>
          </a:xfrm>
          <a:prstGeom prst="rect">
            <a:avLst/>
          </a:prstGeom>
          <a:noFill/>
        </p:spPr>
        <p:txBody>
          <a:bodyPr wrap="none" rtlCol="0">
            <a:spAutoFit/>
          </a:bodyPr>
          <a:lstStyle/>
          <a:p>
            <a:r>
              <a:rPr lang="en-US" altLang="zh-TW" dirty="0" err="1"/>
              <a:t>Rset</a:t>
            </a:r>
            <a:endParaRPr lang="zh-TW" altLang="en-US" dirty="0"/>
          </a:p>
        </p:txBody>
      </p:sp>
      <p:cxnSp>
        <p:nvCxnSpPr>
          <p:cNvPr id="24" name="直線單箭頭接點 23">
            <a:extLst>
              <a:ext uri="{FF2B5EF4-FFF2-40B4-BE49-F238E27FC236}">
                <a16:creationId xmlns:a16="http://schemas.microsoft.com/office/drawing/2014/main" id="{D4EBC275-5072-444B-AB05-8C41738B10E6}"/>
              </a:ext>
            </a:extLst>
          </p:cNvPr>
          <p:cNvCxnSpPr>
            <a:cxnSpLocks/>
          </p:cNvCxnSpPr>
          <p:nvPr/>
        </p:nvCxnSpPr>
        <p:spPr>
          <a:xfrm flipV="1">
            <a:off x="1644094" y="2067544"/>
            <a:ext cx="0" cy="1245370"/>
          </a:xfrm>
          <a:prstGeom prst="straightConnector1">
            <a:avLst/>
          </a:prstGeom>
          <a:ln>
            <a:solidFill>
              <a:srgbClr val="FF0000"/>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CD362BFF-11B9-4B96-B291-59A29D0AE8D9}"/>
              </a:ext>
            </a:extLst>
          </p:cNvPr>
          <p:cNvSpPr txBox="1"/>
          <p:nvPr/>
        </p:nvSpPr>
        <p:spPr>
          <a:xfrm>
            <a:off x="1286088" y="3353516"/>
            <a:ext cx="660758" cy="369332"/>
          </a:xfrm>
          <a:prstGeom prst="rect">
            <a:avLst/>
          </a:prstGeom>
          <a:noFill/>
        </p:spPr>
        <p:txBody>
          <a:bodyPr wrap="none" rtlCol="0">
            <a:spAutoFit/>
          </a:bodyPr>
          <a:lstStyle/>
          <a:p>
            <a:r>
              <a:rPr lang="en-US" altLang="zh-TW" dirty="0"/>
              <a:t>PC13</a:t>
            </a:r>
            <a:endParaRPr lang="zh-TW" altLang="en-US" dirty="0"/>
          </a:p>
        </p:txBody>
      </p:sp>
      <p:sp>
        <p:nvSpPr>
          <p:cNvPr id="27" name="箭號: 向右 26">
            <a:extLst>
              <a:ext uri="{FF2B5EF4-FFF2-40B4-BE49-F238E27FC236}">
                <a16:creationId xmlns:a16="http://schemas.microsoft.com/office/drawing/2014/main" id="{63CB4436-6DFD-4B07-A676-AE5EBB534A97}"/>
              </a:ext>
            </a:extLst>
          </p:cNvPr>
          <p:cNvSpPr/>
          <p:nvPr/>
        </p:nvSpPr>
        <p:spPr>
          <a:xfrm>
            <a:off x="6537960" y="4201668"/>
            <a:ext cx="795528"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2A95CD6D-F20B-4644-9325-7CCA19B999B2}"/>
              </a:ext>
            </a:extLst>
          </p:cNvPr>
          <p:cNvPicPr>
            <a:picLocks noChangeAspect="1"/>
          </p:cNvPicPr>
          <p:nvPr/>
        </p:nvPicPr>
        <p:blipFill>
          <a:blip r:embed="rId3"/>
          <a:stretch>
            <a:fillRect/>
          </a:stretch>
        </p:blipFill>
        <p:spPr>
          <a:xfrm rot="10800000">
            <a:off x="6338899" y="4201668"/>
            <a:ext cx="810838" cy="402371"/>
          </a:xfrm>
          <a:prstGeom prst="rect">
            <a:avLst/>
          </a:prstGeom>
        </p:spPr>
      </p:pic>
      <p:cxnSp>
        <p:nvCxnSpPr>
          <p:cNvPr id="31" name="直線接點 30">
            <a:extLst>
              <a:ext uri="{FF2B5EF4-FFF2-40B4-BE49-F238E27FC236}">
                <a16:creationId xmlns:a16="http://schemas.microsoft.com/office/drawing/2014/main" id="{F267A875-CF22-41C6-97DD-617E299C7256}"/>
              </a:ext>
            </a:extLst>
          </p:cNvPr>
          <p:cNvCxnSpPr>
            <a:cxnSpLocks/>
            <a:stCxn id="32" idx="3"/>
          </p:cNvCxnSpPr>
          <p:nvPr/>
        </p:nvCxnSpPr>
        <p:spPr>
          <a:xfrm flipV="1">
            <a:off x="3645112" y="4119372"/>
            <a:ext cx="2033311" cy="10464"/>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32" name="文字方塊 31">
            <a:extLst>
              <a:ext uri="{FF2B5EF4-FFF2-40B4-BE49-F238E27FC236}">
                <a16:creationId xmlns:a16="http://schemas.microsoft.com/office/drawing/2014/main" id="{399064F7-B55A-4C6B-982B-4B0F56834870}"/>
              </a:ext>
            </a:extLst>
          </p:cNvPr>
          <p:cNvSpPr txBox="1"/>
          <p:nvPr/>
        </p:nvSpPr>
        <p:spPr>
          <a:xfrm>
            <a:off x="2991728" y="3945170"/>
            <a:ext cx="653384" cy="369332"/>
          </a:xfrm>
          <a:prstGeom prst="rect">
            <a:avLst/>
          </a:prstGeom>
          <a:noFill/>
        </p:spPr>
        <p:txBody>
          <a:bodyPr wrap="none" rtlCol="0">
            <a:spAutoFit/>
          </a:bodyPr>
          <a:lstStyle/>
          <a:p>
            <a:r>
              <a:rPr lang="en-US" altLang="zh-TW" dirty="0"/>
              <a:t>PA11</a:t>
            </a:r>
            <a:endParaRPr lang="zh-TW" altLang="en-US" dirty="0"/>
          </a:p>
        </p:txBody>
      </p:sp>
      <p:sp>
        <p:nvSpPr>
          <p:cNvPr id="33" name="文字方塊 32">
            <a:extLst>
              <a:ext uri="{FF2B5EF4-FFF2-40B4-BE49-F238E27FC236}">
                <a16:creationId xmlns:a16="http://schemas.microsoft.com/office/drawing/2014/main" id="{1D727212-8744-41AC-BF7B-082E3E927C9D}"/>
              </a:ext>
            </a:extLst>
          </p:cNvPr>
          <p:cNvSpPr txBox="1"/>
          <p:nvPr/>
        </p:nvSpPr>
        <p:spPr>
          <a:xfrm>
            <a:off x="3022504" y="4442758"/>
            <a:ext cx="653384" cy="369332"/>
          </a:xfrm>
          <a:prstGeom prst="rect">
            <a:avLst/>
          </a:prstGeom>
          <a:noFill/>
        </p:spPr>
        <p:txBody>
          <a:bodyPr wrap="none" rtlCol="0">
            <a:spAutoFit/>
          </a:bodyPr>
          <a:lstStyle/>
          <a:p>
            <a:r>
              <a:rPr lang="en-US" altLang="zh-TW" dirty="0"/>
              <a:t>PA12</a:t>
            </a:r>
            <a:endParaRPr lang="zh-TW" altLang="en-US" dirty="0"/>
          </a:p>
        </p:txBody>
      </p:sp>
      <p:sp>
        <p:nvSpPr>
          <p:cNvPr id="35" name="文字方塊 34">
            <a:extLst>
              <a:ext uri="{FF2B5EF4-FFF2-40B4-BE49-F238E27FC236}">
                <a16:creationId xmlns:a16="http://schemas.microsoft.com/office/drawing/2014/main" id="{5B09272A-00C2-425C-8A68-131BF9183C19}"/>
              </a:ext>
            </a:extLst>
          </p:cNvPr>
          <p:cNvSpPr txBox="1"/>
          <p:nvPr/>
        </p:nvSpPr>
        <p:spPr>
          <a:xfrm>
            <a:off x="5647867" y="3945170"/>
            <a:ext cx="397866" cy="369332"/>
          </a:xfrm>
          <a:prstGeom prst="rect">
            <a:avLst/>
          </a:prstGeom>
          <a:noFill/>
        </p:spPr>
        <p:txBody>
          <a:bodyPr wrap="none" rtlCol="0">
            <a:spAutoFit/>
          </a:bodyPr>
          <a:lstStyle/>
          <a:p>
            <a:r>
              <a:rPr lang="en-US" altLang="zh-TW" dirty="0"/>
              <a:t>D-</a:t>
            </a:r>
            <a:endParaRPr lang="zh-TW" altLang="en-US" dirty="0"/>
          </a:p>
        </p:txBody>
      </p:sp>
      <p:sp>
        <p:nvSpPr>
          <p:cNvPr id="36" name="文字方塊 35">
            <a:extLst>
              <a:ext uri="{FF2B5EF4-FFF2-40B4-BE49-F238E27FC236}">
                <a16:creationId xmlns:a16="http://schemas.microsoft.com/office/drawing/2014/main" id="{7541B9AE-FA8A-4989-A08D-BF8130CF0260}"/>
              </a:ext>
            </a:extLst>
          </p:cNvPr>
          <p:cNvSpPr txBox="1"/>
          <p:nvPr/>
        </p:nvSpPr>
        <p:spPr>
          <a:xfrm>
            <a:off x="5647866" y="4442758"/>
            <a:ext cx="588342" cy="369332"/>
          </a:xfrm>
          <a:prstGeom prst="rect">
            <a:avLst/>
          </a:prstGeom>
          <a:noFill/>
        </p:spPr>
        <p:txBody>
          <a:bodyPr wrap="square" rtlCol="0">
            <a:spAutoFit/>
          </a:bodyPr>
          <a:lstStyle/>
          <a:p>
            <a:r>
              <a:rPr lang="en-US" altLang="zh-TW" dirty="0"/>
              <a:t>D+</a:t>
            </a:r>
            <a:endParaRPr lang="zh-TW" altLang="en-US" dirty="0"/>
          </a:p>
        </p:txBody>
      </p:sp>
      <p:sp>
        <p:nvSpPr>
          <p:cNvPr id="43" name="文字方塊 42">
            <a:extLst>
              <a:ext uri="{FF2B5EF4-FFF2-40B4-BE49-F238E27FC236}">
                <a16:creationId xmlns:a16="http://schemas.microsoft.com/office/drawing/2014/main" id="{C656D34D-370E-44B2-BE0F-27B41FF11BC7}"/>
              </a:ext>
            </a:extLst>
          </p:cNvPr>
          <p:cNvSpPr txBox="1"/>
          <p:nvPr/>
        </p:nvSpPr>
        <p:spPr>
          <a:xfrm>
            <a:off x="1702357" y="5136236"/>
            <a:ext cx="662361" cy="369332"/>
          </a:xfrm>
          <a:prstGeom prst="rect">
            <a:avLst/>
          </a:prstGeom>
          <a:noFill/>
        </p:spPr>
        <p:txBody>
          <a:bodyPr wrap="none" rtlCol="0">
            <a:spAutoFit/>
          </a:bodyPr>
          <a:lstStyle/>
          <a:p>
            <a:r>
              <a:rPr lang="en-US" altLang="zh-TW" dirty="0"/>
              <a:t>PB12</a:t>
            </a:r>
            <a:endParaRPr lang="zh-TW" altLang="en-US" dirty="0"/>
          </a:p>
        </p:txBody>
      </p:sp>
      <p:sp>
        <p:nvSpPr>
          <p:cNvPr id="44" name="文字方塊 43">
            <a:extLst>
              <a:ext uri="{FF2B5EF4-FFF2-40B4-BE49-F238E27FC236}">
                <a16:creationId xmlns:a16="http://schemas.microsoft.com/office/drawing/2014/main" id="{91A61295-6B07-4DC7-BFB6-E9467213761C}"/>
              </a:ext>
            </a:extLst>
          </p:cNvPr>
          <p:cNvSpPr txBox="1"/>
          <p:nvPr/>
        </p:nvSpPr>
        <p:spPr>
          <a:xfrm>
            <a:off x="1764873" y="5585318"/>
            <a:ext cx="537327" cy="369332"/>
          </a:xfrm>
          <a:prstGeom prst="rect">
            <a:avLst/>
          </a:prstGeom>
          <a:noFill/>
        </p:spPr>
        <p:txBody>
          <a:bodyPr wrap="none" rtlCol="0">
            <a:spAutoFit/>
          </a:bodyPr>
          <a:lstStyle/>
          <a:p>
            <a:r>
              <a:rPr lang="en-US" altLang="zh-TW" dirty="0"/>
              <a:t>LED</a:t>
            </a:r>
            <a:endParaRPr lang="zh-TW" altLang="en-US" dirty="0"/>
          </a:p>
        </p:txBody>
      </p:sp>
      <p:sp>
        <p:nvSpPr>
          <p:cNvPr id="46" name="矩形 45">
            <a:extLst>
              <a:ext uri="{FF2B5EF4-FFF2-40B4-BE49-F238E27FC236}">
                <a16:creationId xmlns:a16="http://schemas.microsoft.com/office/drawing/2014/main" id="{F9079B94-CEFC-45FA-A001-7CB5115E14D0}"/>
              </a:ext>
            </a:extLst>
          </p:cNvPr>
          <p:cNvSpPr/>
          <p:nvPr/>
        </p:nvSpPr>
        <p:spPr>
          <a:xfrm>
            <a:off x="7149737" y="1359658"/>
            <a:ext cx="5244894" cy="707886"/>
          </a:xfrm>
          <a:prstGeom prst="rect">
            <a:avLst/>
          </a:prstGeom>
        </p:spPr>
        <p:txBody>
          <a:bodyPr wrap="square">
            <a:spAutoFit/>
          </a:bodyPr>
          <a:lstStyle/>
          <a:p>
            <a:r>
              <a:rPr lang="en-US" altLang="zh-TW" sz="4000" dirty="0"/>
              <a:t>DSI2598+</a:t>
            </a:r>
            <a:r>
              <a:rPr lang="zh-TW" altLang="en-US" sz="4000" dirty="0"/>
              <a:t>內部示意圖</a:t>
            </a:r>
          </a:p>
        </p:txBody>
      </p:sp>
      <p:cxnSp>
        <p:nvCxnSpPr>
          <p:cNvPr id="49" name="直線接點 48">
            <a:extLst>
              <a:ext uri="{FF2B5EF4-FFF2-40B4-BE49-F238E27FC236}">
                <a16:creationId xmlns:a16="http://schemas.microsoft.com/office/drawing/2014/main" id="{168CFD7E-F52B-45BA-B43A-766C8F182F58}"/>
              </a:ext>
            </a:extLst>
          </p:cNvPr>
          <p:cNvCxnSpPr>
            <a:cxnSpLocks/>
          </p:cNvCxnSpPr>
          <p:nvPr/>
        </p:nvCxnSpPr>
        <p:spPr>
          <a:xfrm>
            <a:off x="3645112" y="4618720"/>
            <a:ext cx="2058767" cy="870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877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EA3D3253-3559-4CC4-8958-1B84840EA076}"/>
              </a:ext>
            </a:extLst>
          </p:cNvPr>
          <p:cNvSpPr txBox="1"/>
          <p:nvPr/>
        </p:nvSpPr>
        <p:spPr>
          <a:xfrm>
            <a:off x="190893" y="383845"/>
            <a:ext cx="9367885" cy="461665"/>
          </a:xfrm>
          <a:prstGeom prst="rect">
            <a:avLst/>
          </a:prstGeom>
          <a:noFill/>
        </p:spPr>
        <p:txBody>
          <a:bodyPr wrap="square">
            <a:spAutoFit/>
          </a:bodyPr>
          <a:lstStyle/>
          <a:p>
            <a:pPr algn="l"/>
            <a:r>
              <a:rPr lang="zh-TW" altLang="en-US" sz="2400" b="0" i="0" u="none" strike="noStrike" baseline="0" dirty="0">
                <a:latin typeface="CIDFont+F2"/>
              </a:rPr>
              <a:t>設定</a:t>
            </a:r>
            <a:r>
              <a:rPr lang="en-US" altLang="zh-TW" sz="2400" b="0" i="0" u="none" strike="noStrike" baseline="0" dirty="0">
                <a:latin typeface="CIDFont+F1"/>
              </a:rPr>
              <a:t>Arduino DSI2598+</a:t>
            </a:r>
            <a:r>
              <a:rPr lang="zh-TW" altLang="en-US" sz="2400" b="0" i="0" u="none" strike="noStrike" baseline="0" dirty="0">
                <a:latin typeface="CIDFont+F2"/>
              </a:rPr>
              <a:t>開發板的環境</a:t>
            </a:r>
            <a:r>
              <a:rPr lang="en-US" altLang="zh-TW" sz="2400" b="0" i="0" u="none" strike="noStrike" baseline="0" dirty="0">
                <a:latin typeface="CIDFont+F1"/>
              </a:rPr>
              <a:t>: (for Windows 10 </a:t>
            </a:r>
            <a:r>
              <a:rPr lang="zh-TW" altLang="en-US" sz="2400" b="0" i="0" u="none" strike="noStrike" baseline="0" dirty="0">
                <a:latin typeface="CIDFont+F1"/>
              </a:rPr>
              <a:t>作業系統</a:t>
            </a:r>
            <a:r>
              <a:rPr lang="en-US" altLang="zh-TW" sz="2400" b="0" i="0" u="none" strike="noStrike" baseline="0" dirty="0">
                <a:latin typeface="CIDFont+F1"/>
              </a:rPr>
              <a:t>)</a:t>
            </a:r>
          </a:p>
        </p:txBody>
      </p:sp>
      <p:sp>
        <p:nvSpPr>
          <p:cNvPr id="7" name="文字方塊 6">
            <a:extLst>
              <a:ext uri="{FF2B5EF4-FFF2-40B4-BE49-F238E27FC236}">
                <a16:creationId xmlns:a16="http://schemas.microsoft.com/office/drawing/2014/main" id="{89076193-21F9-4843-A7E0-E690BFE3F09D}"/>
              </a:ext>
            </a:extLst>
          </p:cNvPr>
          <p:cNvSpPr txBox="1"/>
          <p:nvPr/>
        </p:nvSpPr>
        <p:spPr>
          <a:xfrm>
            <a:off x="285161" y="1060077"/>
            <a:ext cx="10725346" cy="1692771"/>
          </a:xfrm>
          <a:prstGeom prst="rect">
            <a:avLst/>
          </a:prstGeom>
          <a:noFill/>
        </p:spPr>
        <p:txBody>
          <a:bodyPr wrap="square">
            <a:spAutoFit/>
          </a:bodyPr>
          <a:lstStyle/>
          <a:p>
            <a:pPr marL="514350" indent="-514350" algn="l">
              <a:buAutoNum type="arabicPeriod"/>
            </a:pPr>
            <a:r>
              <a:rPr lang="zh-TW" altLang="en-US" sz="2400" b="0" i="0" u="none" strike="noStrike" baseline="0" dirty="0">
                <a:solidFill>
                  <a:srgbClr val="000000"/>
                </a:solidFill>
                <a:latin typeface="CIDFont+F2"/>
              </a:rPr>
              <a:t>安裝</a:t>
            </a:r>
            <a:r>
              <a:rPr lang="en-US" altLang="zh-TW" sz="2400" b="0" i="0" u="none" strike="noStrike" baseline="0" dirty="0">
                <a:solidFill>
                  <a:srgbClr val="000000"/>
                </a:solidFill>
                <a:latin typeface="CIDFont+F3"/>
              </a:rPr>
              <a:t>DFU windows </a:t>
            </a:r>
            <a:r>
              <a:rPr lang="zh-TW" altLang="en-US" sz="2400" b="0" i="0" u="none" strike="noStrike" baseline="0" dirty="0">
                <a:solidFill>
                  <a:srgbClr val="000000"/>
                </a:solidFill>
                <a:latin typeface="CIDFont+F2"/>
              </a:rPr>
              <a:t>的</a:t>
            </a:r>
            <a:r>
              <a:rPr lang="en-US" altLang="zh-TW" sz="2400" b="0" i="0" u="none" strike="noStrike" baseline="0" dirty="0">
                <a:solidFill>
                  <a:srgbClr val="000000"/>
                </a:solidFill>
                <a:latin typeface="CIDFont+F3"/>
              </a:rPr>
              <a:t>driver</a:t>
            </a:r>
            <a:r>
              <a:rPr lang="zh-TW" altLang="en-US" sz="2400" b="0" i="0" u="none" strike="noStrike" baseline="0" dirty="0">
                <a:solidFill>
                  <a:srgbClr val="000000"/>
                </a:solidFill>
                <a:latin typeface="CIDFont+F3"/>
              </a:rPr>
              <a:t> </a:t>
            </a:r>
            <a:r>
              <a:rPr lang="en-US" altLang="zh-TW" sz="2400" b="0" i="0" u="none" strike="noStrike" baseline="0" dirty="0">
                <a:solidFill>
                  <a:srgbClr val="000000"/>
                </a:solidFill>
                <a:latin typeface="CIDFont+F3"/>
              </a:rPr>
              <a:t>:</a:t>
            </a:r>
          </a:p>
          <a:p>
            <a:pPr algn="l"/>
            <a:r>
              <a:rPr lang="zh-TW" altLang="en-US" sz="2800" dirty="0">
                <a:solidFill>
                  <a:srgbClr val="000000"/>
                </a:solidFill>
                <a:latin typeface="CIDFont+F3"/>
              </a:rPr>
              <a:t>      </a:t>
            </a:r>
            <a:r>
              <a:rPr lang="zh-TW" altLang="en-US" sz="2400" b="0" i="0" u="none" strike="noStrike" baseline="0" dirty="0">
                <a:solidFill>
                  <a:srgbClr val="000000"/>
                </a:solidFill>
                <a:latin typeface="CIDFont+F2"/>
              </a:rPr>
              <a:t>下載目</a:t>
            </a:r>
            <a:r>
              <a:rPr lang="en-US" altLang="zh-TW" sz="2400" b="0" i="0" u="none" strike="noStrike" baseline="0" dirty="0">
                <a:solidFill>
                  <a:srgbClr val="FF0000"/>
                </a:solidFill>
                <a:latin typeface="CIDFont+F3"/>
                <a:hlinkClick r:id="rId2"/>
              </a:rPr>
              <a:t>https://github.com/rogerclarkmelbourne/Arduino_STM32</a:t>
            </a:r>
            <a:endParaRPr lang="en-US" altLang="zh-TW" sz="2400" b="0" i="0" u="none" strike="noStrike" baseline="0" dirty="0">
              <a:solidFill>
                <a:srgbClr val="FF0000"/>
              </a:solidFill>
              <a:latin typeface="CIDFont+F3"/>
            </a:endParaRPr>
          </a:p>
          <a:p>
            <a:pPr algn="l"/>
            <a:r>
              <a:rPr lang="en-US" altLang="zh-TW" sz="2400" b="0" i="0" u="none" strike="noStrike" baseline="0" dirty="0">
                <a:solidFill>
                  <a:srgbClr val="FF0000"/>
                </a:solidFill>
                <a:latin typeface="CIDFont+F3"/>
              </a:rPr>
              <a:t> </a:t>
            </a:r>
            <a:r>
              <a:rPr lang="zh-TW" altLang="en-US" sz="2400" b="0" i="0" u="none" strike="noStrike" baseline="0" dirty="0">
                <a:solidFill>
                  <a:srgbClr val="FF0000"/>
                </a:solidFill>
                <a:latin typeface="CIDFont+F3"/>
              </a:rPr>
              <a:t>      </a:t>
            </a:r>
            <a:r>
              <a:rPr lang="zh-TW" altLang="en-US" sz="2400" b="0" i="0" u="none" strike="noStrike" baseline="0" dirty="0">
                <a:solidFill>
                  <a:srgbClr val="000000"/>
                </a:solidFill>
                <a:latin typeface="CIDFont+F2"/>
              </a:rPr>
              <a:t>至 </a:t>
            </a:r>
            <a:r>
              <a:rPr lang="en-US" altLang="zh-TW" sz="2400" b="0" i="0" u="none" strike="noStrike" baseline="0" dirty="0">
                <a:solidFill>
                  <a:srgbClr val="FF0000"/>
                </a:solidFill>
                <a:latin typeface="CIDFont+F3"/>
              </a:rPr>
              <a:t>Arduino_STM32-master.zip</a:t>
            </a:r>
            <a:r>
              <a:rPr lang="zh-TW" altLang="en-US" sz="2400" b="0" i="0" u="none" strike="noStrike" baseline="0" dirty="0">
                <a:solidFill>
                  <a:srgbClr val="FF0000"/>
                </a:solidFill>
                <a:latin typeface="CIDFont+F3"/>
              </a:rPr>
              <a:t> </a:t>
            </a:r>
            <a:r>
              <a:rPr lang="zh-TW" altLang="en-US" sz="2400" dirty="0">
                <a:solidFill>
                  <a:srgbClr val="FF0000"/>
                </a:solidFill>
                <a:latin typeface="CIDFont+F3"/>
              </a:rPr>
              <a:t>，</a:t>
            </a:r>
            <a:r>
              <a:rPr lang="en-US" altLang="zh-TW" sz="2400" b="0" i="0" u="none" strike="noStrike" baseline="0" dirty="0">
                <a:solidFill>
                  <a:srgbClr val="FF0000"/>
                </a:solidFill>
                <a:latin typeface="CIDFont+F3"/>
              </a:rPr>
              <a:t> </a:t>
            </a:r>
            <a:r>
              <a:rPr lang="zh-TW" altLang="en-US" sz="2000" b="0" i="0" u="none" strike="noStrike" baseline="0" dirty="0">
                <a:solidFill>
                  <a:srgbClr val="000000"/>
                </a:solidFill>
                <a:latin typeface="CIDFont+F2"/>
              </a:rPr>
              <a:t>解開檔案之後在目錄下用系統管理者執行</a:t>
            </a:r>
            <a:endParaRPr lang="en-US" altLang="zh-TW" sz="2000" b="0" i="0" u="none" strike="noStrike" baseline="0" dirty="0">
              <a:solidFill>
                <a:srgbClr val="000000"/>
              </a:solidFill>
              <a:latin typeface="CIDFont+F2"/>
            </a:endParaRPr>
          </a:p>
          <a:p>
            <a:pPr algn="l"/>
            <a:r>
              <a:rPr lang="zh-TW" altLang="en-US" sz="2000" dirty="0">
                <a:solidFill>
                  <a:srgbClr val="000000"/>
                </a:solidFill>
                <a:latin typeface="CIDFont+F2"/>
              </a:rPr>
              <a:t>      </a:t>
            </a:r>
            <a:r>
              <a:rPr lang="zh-TW" altLang="en-US" sz="2000" b="0" i="0" u="none" strike="noStrike" baseline="0" dirty="0">
                <a:solidFill>
                  <a:srgbClr val="000000"/>
                </a:solidFill>
                <a:latin typeface="CIDFont+F2"/>
              </a:rPr>
              <a:t>  </a:t>
            </a:r>
            <a:r>
              <a:rPr lang="en-US" altLang="zh-TW" sz="2400" b="0" i="0" u="none" strike="noStrike" baseline="0" dirty="0">
                <a:solidFill>
                  <a:srgbClr val="FF0000"/>
                </a:solidFill>
                <a:latin typeface="CIDFont+F3"/>
              </a:rPr>
              <a:t>Arduino_STM32-master\drivers\win\install_drivers.bat</a:t>
            </a:r>
            <a:r>
              <a:rPr lang="zh-TW" altLang="en-US" b="0" i="0" u="none" strike="noStrike" baseline="0" dirty="0">
                <a:latin typeface="CIDFont+F3"/>
              </a:rPr>
              <a:t>，會出現下列畫面</a:t>
            </a:r>
            <a:endParaRPr lang="en-US" altLang="zh-TW" b="0" i="0" u="none" strike="noStrike" baseline="0" dirty="0">
              <a:latin typeface="CIDFont+F3"/>
            </a:endParaRPr>
          </a:p>
        </p:txBody>
      </p:sp>
      <p:pic>
        <p:nvPicPr>
          <p:cNvPr id="9" name="圖片 8">
            <a:extLst>
              <a:ext uri="{FF2B5EF4-FFF2-40B4-BE49-F238E27FC236}">
                <a16:creationId xmlns:a16="http://schemas.microsoft.com/office/drawing/2014/main" id="{94C0F5AE-AC8C-48E7-8C46-CF875D8A4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568" y="2648932"/>
            <a:ext cx="7873028" cy="4124223"/>
          </a:xfrm>
          <a:prstGeom prst="rect">
            <a:avLst/>
          </a:prstGeom>
        </p:spPr>
      </p:pic>
      <p:pic>
        <p:nvPicPr>
          <p:cNvPr id="13" name="圖片 12">
            <a:extLst>
              <a:ext uri="{FF2B5EF4-FFF2-40B4-BE49-F238E27FC236}">
                <a16:creationId xmlns:a16="http://schemas.microsoft.com/office/drawing/2014/main" id="{B535E9DD-746E-4DBC-84AF-457B2FA94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04" y="3429000"/>
            <a:ext cx="3632906" cy="2368923"/>
          </a:xfrm>
          <a:prstGeom prst="rect">
            <a:avLst/>
          </a:prstGeom>
        </p:spPr>
      </p:pic>
      <p:sp>
        <p:nvSpPr>
          <p:cNvPr id="14" name="矩形 13">
            <a:extLst>
              <a:ext uri="{FF2B5EF4-FFF2-40B4-BE49-F238E27FC236}">
                <a16:creationId xmlns:a16="http://schemas.microsoft.com/office/drawing/2014/main" id="{8AB2D9D7-A20F-4F73-A0CF-97FF6D8060BA}"/>
              </a:ext>
            </a:extLst>
          </p:cNvPr>
          <p:cNvSpPr/>
          <p:nvPr/>
        </p:nvSpPr>
        <p:spPr>
          <a:xfrm>
            <a:off x="188404" y="4732256"/>
            <a:ext cx="2243711" cy="3205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97FE798E-DEE1-40C1-A3BA-E4003BA85B6B}"/>
              </a:ext>
            </a:extLst>
          </p:cNvPr>
          <p:cNvSpPr/>
          <p:nvPr/>
        </p:nvSpPr>
        <p:spPr>
          <a:xfrm>
            <a:off x="3949831" y="4326903"/>
            <a:ext cx="2026763" cy="4053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07143220"/>
      </p:ext>
    </p:extLst>
  </p:cSld>
  <p:clrMapOvr>
    <a:masterClrMapping/>
  </p:clrMapOvr>
</p:sld>
</file>

<file path=ppt/theme/theme1.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智造基地執行時程規劃_01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資策會2019">
      <a:majorFont>
        <a:latin typeface="Arial"/>
        <a:ea typeface="Microsoft YaHei"/>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pPr>
      <a:bodyPr rtlCol="0" anchor="ctr"/>
      <a:lstStyle>
        <a:defPPr algn="ctr">
          <a:defRPr/>
        </a:defPPr>
      </a:lstStyle>
      <a:style>
        <a:lnRef idx="1">
          <a:schemeClr val="accent4"/>
        </a:lnRef>
        <a:fillRef idx="3">
          <a:schemeClr val="accent4"/>
        </a:fillRef>
        <a:effectRef idx="2">
          <a:schemeClr val="accent4"/>
        </a:effectRef>
        <a:fontRef idx="minor">
          <a:schemeClr val="lt1"/>
        </a:fontRef>
      </a:style>
    </a:spDef>
    <a:txDef>
      <a:spPr>
        <a:noFill/>
      </a:spPr>
      <a:bodyPr wrap="none" rtlCol="0">
        <a:spAutoFit/>
      </a:bodyPr>
      <a:lstStyle>
        <a:defPPr>
          <a:defRPr dirty="0" err="1" smtClean="0">
            <a:solidFill>
              <a:schemeClr val="tx1">
                <a:lumMod val="75000"/>
              </a:schemeClr>
            </a:solidFill>
          </a:defRPr>
        </a:defPPr>
      </a:lstStyle>
    </a:txDef>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TotalTime>
  <Words>1954</Words>
  <Application>Microsoft Office PowerPoint</Application>
  <PresentationFormat>寬螢幕</PresentationFormat>
  <Paragraphs>186</Paragraphs>
  <Slides>58</Slides>
  <Notes>0</Notes>
  <HiddenSlides>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58</vt:i4>
      </vt:variant>
    </vt:vector>
  </HeadingPairs>
  <TitlesOfParts>
    <vt:vector size="70" baseType="lpstr">
      <vt:lpstr>Adobe Caslon Pro Bold</vt:lpstr>
      <vt:lpstr>CIDFont+F1</vt:lpstr>
      <vt:lpstr>CIDFont+F2</vt:lpstr>
      <vt:lpstr>CIDFont+F3</vt:lpstr>
      <vt:lpstr>Microsoft YaHei UI</vt:lpstr>
      <vt:lpstr>微軟正黑體</vt:lpstr>
      <vt:lpstr>Arial</vt:lpstr>
      <vt:lpstr>Calibri</vt:lpstr>
      <vt:lpstr>Calibri Light</vt:lpstr>
      <vt:lpstr>Cambria</vt:lpstr>
      <vt:lpstr>1_Office 佈景主題</vt:lpstr>
      <vt:lpstr>智造基地執行時程規劃_0118</vt:lpstr>
      <vt:lpstr>  NB-IoT  DSI2598+ 開發板講解</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Steven</dc:creator>
  <cp:lastModifiedBy>蘇志昇</cp:lastModifiedBy>
  <cp:revision>113</cp:revision>
  <dcterms:created xsi:type="dcterms:W3CDTF">2020-05-07T08:36:33Z</dcterms:created>
  <dcterms:modified xsi:type="dcterms:W3CDTF">2023-03-19T08:27:35Z</dcterms:modified>
</cp:coreProperties>
</file>